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88"/>
  </p:notesMasterIdLst>
  <p:sldIdLst>
    <p:sldId id="256" r:id="rId5"/>
    <p:sldId id="432" r:id="rId6"/>
    <p:sldId id="551" r:id="rId7"/>
    <p:sldId id="527" r:id="rId8"/>
    <p:sldId id="438" r:id="rId9"/>
    <p:sldId id="552" r:id="rId10"/>
    <p:sldId id="297" r:id="rId11"/>
    <p:sldId id="532" r:id="rId12"/>
    <p:sldId id="528" r:id="rId13"/>
    <p:sldId id="529" r:id="rId14"/>
    <p:sldId id="530" r:id="rId15"/>
    <p:sldId id="531" r:id="rId16"/>
    <p:sldId id="533" r:id="rId17"/>
    <p:sldId id="534" r:id="rId18"/>
    <p:sldId id="535" r:id="rId19"/>
    <p:sldId id="553" r:id="rId20"/>
    <p:sldId id="258" r:id="rId21"/>
    <p:sldId id="282" r:id="rId22"/>
    <p:sldId id="259" r:id="rId23"/>
    <p:sldId id="261" r:id="rId24"/>
    <p:sldId id="270" r:id="rId25"/>
    <p:sldId id="273" r:id="rId26"/>
    <p:sldId id="274" r:id="rId27"/>
    <p:sldId id="275" r:id="rId28"/>
    <p:sldId id="276" r:id="rId29"/>
    <p:sldId id="277" r:id="rId30"/>
    <p:sldId id="536" r:id="rId31"/>
    <p:sldId id="543" r:id="rId32"/>
    <p:sldId id="554" r:id="rId33"/>
    <p:sldId id="544" r:id="rId34"/>
    <p:sldId id="545" r:id="rId35"/>
    <p:sldId id="546" r:id="rId36"/>
    <p:sldId id="547" r:id="rId37"/>
    <p:sldId id="549" r:id="rId38"/>
    <p:sldId id="548" r:id="rId39"/>
    <p:sldId id="550" r:id="rId40"/>
    <p:sldId id="584" r:id="rId41"/>
    <p:sldId id="618" r:id="rId42"/>
    <p:sldId id="585" r:id="rId43"/>
    <p:sldId id="599" r:id="rId44"/>
    <p:sldId id="595" r:id="rId45"/>
    <p:sldId id="596" r:id="rId46"/>
    <p:sldId id="597" r:id="rId47"/>
    <p:sldId id="598" r:id="rId48"/>
    <p:sldId id="586" r:id="rId49"/>
    <p:sldId id="600" r:id="rId50"/>
    <p:sldId id="601" r:id="rId51"/>
    <p:sldId id="602" r:id="rId52"/>
    <p:sldId id="603" r:id="rId53"/>
    <p:sldId id="604" r:id="rId54"/>
    <p:sldId id="605" r:id="rId55"/>
    <p:sldId id="619" r:id="rId56"/>
    <p:sldId id="620" r:id="rId57"/>
    <p:sldId id="621" r:id="rId58"/>
    <p:sldId id="587" r:id="rId59"/>
    <p:sldId id="606" r:id="rId60"/>
    <p:sldId id="607" r:id="rId61"/>
    <p:sldId id="588" r:id="rId62"/>
    <p:sldId id="348" r:id="rId63"/>
    <p:sldId id="351" r:id="rId64"/>
    <p:sldId id="581" r:id="rId65"/>
    <p:sldId id="608" r:id="rId66"/>
    <p:sldId id="590" r:id="rId67"/>
    <p:sldId id="609" r:id="rId68"/>
    <p:sldId id="610" r:id="rId69"/>
    <p:sldId id="487" r:id="rId70"/>
    <p:sldId id="537" r:id="rId71"/>
    <p:sldId id="612" r:id="rId72"/>
    <p:sldId id="611" r:id="rId73"/>
    <p:sldId id="613" r:id="rId74"/>
    <p:sldId id="401" r:id="rId75"/>
    <p:sldId id="451" r:id="rId76"/>
    <p:sldId id="477" r:id="rId77"/>
    <p:sldId id="446" r:id="rId78"/>
    <p:sldId id="614" r:id="rId79"/>
    <p:sldId id="490" r:id="rId80"/>
    <p:sldId id="615" r:id="rId81"/>
    <p:sldId id="579" r:id="rId82"/>
    <p:sldId id="541" r:id="rId83"/>
    <p:sldId id="616" r:id="rId84"/>
    <p:sldId id="362" r:id="rId85"/>
    <p:sldId id="617" r:id="rId86"/>
    <p:sldId id="316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B3FA67-F785-4F5E-99C9-3D48EC4BD25D}">
          <p14:sldIdLst>
            <p14:sldId id="256"/>
            <p14:sldId id="432"/>
            <p14:sldId id="551"/>
            <p14:sldId id="527"/>
            <p14:sldId id="438"/>
            <p14:sldId id="552"/>
          </p14:sldIdLst>
        </p14:section>
        <p14:section name="Adding Records to Playbooks" id="{653F4D5F-F636-405E-AD3A-658E69B9E60A}">
          <p14:sldIdLst>
            <p14:sldId id="297"/>
            <p14:sldId id="532"/>
          </p14:sldIdLst>
        </p14:section>
        <p14:section name="Making a Call" id="{CE5D784B-1FC8-4A61-8D42-9488228AB2FA}">
          <p14:sldIdLst>
            <p14:sldId id="528"/>
            <p14:sldId id="529"/>
            <p14:sldId id="530"/>
            <p14:sldId id="531"/>
          </p14:sldIdLst>
        </p14:section>
        <p14:section name="Sending and Email" id="{5EA3DBDC-3AEE-4F30-A3D6-64E5EFE6C3B6}">
          <p14:sldIdLst>
            <p14:sldId id="533"/>
          </p14:sldIdLst>
        </p14:section>
        <p14:section name="Mark A Play Successful" id="{8DC3945F-DD61-48B8-AC11-90F55699CC10}">
          <p14:sldIdLst>
            <p14:sldId id="534"/>
          </p14:sldIdLst>
        </p14:section>
        <p14:section name="Activity History" id="{FD5B1BB2-D58A-46E0-90F3-226064892543}">
          <p14:sldIdLst>
            <p14:sldId id="535"/>
          </p14:sldIdLst>
        </p14:section>
        <p14:section name="Setting Up Playbooks" id="{FF156D27-E6B4-4905-AD14-3904FEF8B21D}">
          <p14:sldIdLst>
            <p14:sldId id="553"/>
            <p14:sldId id="258"/>
            <p14:sldId id="282"/>
            <p14:sldId id="259"/>
            <p14:sldId id="261"/>
            <p14:sldId id="270"/>
            <p14:sldId id="273"/>
            <p14:sldId id="274"/>
            <p14:sldId id="275"/>
            <p14:sldId id="276"/>
            <p14:sldId id="277"/>
            <p14:sldId id="536"/>
            <p14:sldId id="543"/>
            <p14:sldId id="554"/>
            <p14:sldId id="544"/>
            <p14:sldId id="545"/>
            <p14:sldId id="546"/>
            <p14:sldId id="547"/>
            <p14:sldId id="549"/>
            <p14:sldId id="548"/>
            <p14:sldId id="550"/>
            <p14:sldId id="584"/>
            <p14:sldId id="618"/>
            <p14:sldId id="585"/>
            <p14:sldId id="599"/>
            <p14:sldId id="595"/>
            <p14:sldId id="596"/>
            <p14:sldId id="597"/>
            <p14:sldId id="598"/>
            <p14:sldId id="586"/>
            <p14:sldId id="600"/>
            <p14:sldId id="601"/>
            <p14:sldId id="602"/>
            <p14:sldId id="603"/>
            <p14:sldId id="604"/>
            <p14:sldId id="605"/>
            <p14:sldId id="619"/>
            <p14:sldId id="620"/>
            <p14:sldId id="621"/>
            <p14:sldId id="587"/>
            <p14:sldId id="606"/>
            <p14:sldId id="607"/>
            <p14:sldId id="588"/>
            <p14:sldId id="348"/>
            <p14:sldId id="351"/>
            <p14:sldId id="581"/>
            <p14:sldId id="608"/>
            <p14:sldId id="590"/>
            <p14:sldId id="609"/>
            <p14:sldId id="610"/>
            <p14:sldId id="487"/>
            <p14:sldId id="537"/>
            <p14:sldId id="612"/>
            <p14:sldId id="611"/>
            <p14:sldId id="613"/>
            <p14:sldId id="401"/>
            <p14:sldId id="451"/>
            <p14:sldId id="477"/>
            <p14:sldId id="446"/>
            <p14:sldId id="614"/>
            <p14:sldId id="490"/>
            <p14:sldId id="615"/>
            <p14:sldId id="579"/>
            <p14:sldId id="541"/>
            <p14:sldId id="616"/>
            <p14:sldId id="362"/>
            <p14:sldId id="617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1F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06EC39-72E4-5840-813B-477CF155B3A1}" v="41" dt="2019-06-03T14:13:48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Chelson" userId="b8def93f-03a7-426c-abf4-b3d48d2bae24" providerId="ADAL" clId="{BE06EC39-72E4-5840-813B-477CF155B3A1}"/>
    <pc:docChg chg="undo custSel modSld">
      <pc:chgData name="Nathan Chelson" userId="b8def93f-03a7-426c-abf4-b3d48d2bae24" providerId="ADAL" clId="{BE06EC39-72E4-5840-813B-477CF155B3A1}" dt="2019-06-03T14:13:48.516" v="42" actId="931"/>
      <pc:docMkLst>
        <pc:docMk/>
      </pc:docMkLst>
      <pc:sldChg chg="addSp delSp modSp">
        <pc:chgData name="Nathan Chelson" userId="b8def93f-03a7-426c-abf4-b3d48d2bae24" providerId="ADAL" clId="{BE06EC39-72E4-5840-813B-477CF155B3A1}" dt="2019-06-03T14:13:48.516" v="42" actId="931"/>
        <pc:sldMkLst>
          <pc:docMk/>
          <pc:sldMk cId="1864130238" sldId="297"/>
        </pc:sldMkLst>
        <pc:spChg chg="mod">
          <ac:chgData name="Nathan Chelson" userId="b8def93f-03a7-426c-abf4-b3d48d2bae24" providerId="ADAL" clId="{BE06EC39-72E4-5840-813B-477CF155B3A1}" dt="2019-06-03T14:13:48.119" v="39" actId="1076"/>
          <ac:spMkLst>
            <pc:docMk/>
            <pc:sldMk cId="1864130238" sldId="297"/>
            <ac:spMk id="9" creationId="{A6559F78-50C3-43ED-A681-69FD604522AE}"/>
          </ac:spMkLst>
        </pc:spChg>
        <pc:picChg chg="add del">
          <ac:chgData name="Nathan Chelson" userId="b8def93f-03a7-426c-abf4-b3d48d2bae24" providerId="ADAL" clId="{BE06EC39-72E4-5840-813B-477CF155B3A1}" dt="2019-06-03T14:13:47.646" v="38" actId="478"/>
          <ac:picMkLst>
            <pc:docMk/>
            <pc:sldMk cId="1864130238" sldId="297"/>
            <ac:picMk id="2" creationId="{8B20069A-AA40-4A6A-A00E-8D0C3F8AB6B2}"/>
          </ac:picMkLst>
        </pc:picChg>
        <pc:picChg chg="add del mod">
          <ac:chgData name="Nathan Chelson" userId="b8def93f-03a7-426c-abf4-b3d48d2bae24" providerId="ADAL" clId="{BE06EC39-72E4-5840-813B-477CF155B3A1}" dt="2019-06-03T14:13:48.516" v="42" actId="931"/>
          <ac:picMkLst>
            <pc:docMk/>
            <pc:sldMk cId="1864130238" sldId="297"/>
            <ac:picMk id="4" creationId="{646E0459-613D-2D41-B967-4CBA63AD4A30}"/>
          </ac:picMkLst>
        </pc:picChg>
      </pc:sldChg>
      <pc:sldChg chg="addSp delSp modSp">
        <pc:chgData name="Nathan Chelson" userId="b8def93f-03a7-426c-abf4-b3d48d2bae24" providerId="ADAL" clId="{BE06EC39-72E4-5840-813B-477CF155B3A1}" dt="2019-06-03T14:13:45.861" v="33" actId="931"/>
        <pc:sldMkLst>
          <pc:docMk/>
          <pc:sldMk cId="1207381438" sldId="532"/>
        </pc:sldMkLst>
        <pc:spChg chg="mod">
          <ac:chgData name="Nathan Chelson" userId="b8def93f-03a7-426c-abf4-b3d48d2bae24" providerId="ADAL" clId="{BE06EC39-72E4-5840-813B-477CF155B3A1}" dt="2019-06-03T14:13:44.200" v="29" actId="1076"/>
          <ac:spMkLst>
            <pc:docMk/>
            <pc:sldMk cId="1207381438" sldId="532"/>
            <ac:spMk id="9" creationId="{9064F718-5422-4A46-BB84-3EA2A84B42EB}"/>
          </ac:spMkLst>
        </pc:spChg>
        <pc:picChg chg="add del mod">
          <ac:chgData name="Nathan Chelson" userId="b8def93f-03a7-426c-abf4-b3d48d2bae24" providerId="ADAL" clId="{BE06EC39-72E4-5840-813B-477CF155B3A1}" dt="2019-06-03T14:13:45.732" v="31" actId="1076"/>
          <ac:picMkLst>
            <pc:docMk/>
            <pc:sldMk cId="1207381438" sldId="532"/>
            <ac:picMk id="3" creationId="{2D138B61-E459-4B9B-9509-F4C052B922DF}"/>
          </ac:picMkLst>
        </pc:picChg>
        <pc:picChg chg="add del mod">
          <ac:chgData name="Nathan Chelson" userId="b8def93f-03a7-426c-abf4-b3d48d2bae24" providerId="ADAL" clId="{BE06EC39-72E4-5840-813B-477CF155B3A1}" dt="2019-06-03T14:13:45.861" v="33" actId="931"/>
          <ac:picMkLst>
            <pc:docMk/>
            <pc:sldMk cId="1207381438" sldId="532"/>
            <ac:picMk id="4" creationId="{6FADB77C-24D9-CC49-AF73-0594DCD61D7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charset="0"/>
              <a:ea typeface="Lato" charset="0"/>
              <a:cs typeface="Lato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Likely to Respond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charset="0"/>
                    <a:ea typeface="Lato" charset="0"/>
                    <a:cs typeface="La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Email</c:v>
                </c:pt>
                <c:pt idx="1">
                  <c:v>Mobile phone</c:v>
                </c:pt>
                <c:pt idx="2">
                  <c:v>Land-line</c:v>
                </c:pt>
                <c:pt idx="3">
                  <c:v>Voicemail</c:v>
                </c:pt>
                <c:pt idx="4">
                  <c:v>LinkedIn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0.92700000000000005</c:v>
                </c:pt>
                <c:pt idx="1">
                  <c:v>0.85499999999999998</c:v>
                </c:pt>
                <c:pt idx="2">
                  <c:v>0.77800000000000002</c:v>
                </c:pt>
                <c:pt idx="3">
                  <c:v>0.66300000000000003</c:v>
                </c:pt>
                <c:pt idx="4">
                  <c:v>0.54200000000000004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F-E04A-9907-50F3A10B4A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206884352"/>
        <c:axId val="-1204667872"/>
      </c:barChart>
      <c:catAx>
        <c:axId val="-1206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defRPr>
            </a:pPr>
            <a:endParaRPr lang="en-US"/>
          </a:p>
        </c:txPr>
        <c:crossAx val="-1204667872"/>
        <c:crosses val="autoZero"/>
        <c:auto val="1"/>
        <c:lblAlgn val="ctr"/>
        <c:lblOffset val="100"/>
        <c:noMultiLvlLbl val="0"/>
      </c:catAx>
      <c:valAx>
        <c:axId val="-120466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defRPr>
            </a:pPr>
            <a:endParaRPr lang="en-US"/>
          </a:p>
        </c:txPr>
        <c:crossAx val="-120688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F5CC1-9D80-424F-917E-5E32E47C4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D366A0-EBA5-4F50-BDA5-276906CD5A71}">
      <dgm:prSet/>
      <dgm:spPr/>
      <dgm:t>
        <a:bodyPr/>
        <a:lstStyle/>
        <a:p>
          <a:r>
            <a:rPr lang="en-US"/>
            <a:t>What is Playbooks?</a:t>
          </a:r>
        </a:p>
      </dgm:t>
    </dgm:pt>
    <dgm:pt modelId="{EE01B23B-D633-4054-BAA7-DC9ADAD2DA6D}" type="parTrans" cxnId="{978C465E-2E8B-4BD6-89EF-96E5E218B049}">
      <dgm:prSet/>
      <dgm:spPr/>
      <dgm:t>
        <a:bodyPr/>
        <a:lstStyle/>
        <a:p>
          <a:endParaRPr lang="en-US"/>
        </a:p>
      </dgm:t>
    </dgm:pt>
    <dgm:pt modelId="{125229D1-734F-4118-92ED-9904D78515CD}" type="sibTrans" cxnId="{978C465E-2E8B-4BD6-89EF-96E5E218B049}">
      <dgm:prSet/>
      <dgm:spPr/>
      <dgm:t>
        <a:bodyPr/>
        <a:lstStyle/>
        <a:p>
          <a:endParaRPr lang="en-US"/>
        </a:p>
      </dgm:t>
    </dgm:pt>
    <dgm:pt modelId="{35167E17-7083-460F-A9FD-5872AA8137F4}">
      <dgm:prSet/>
      <dgm:spPr/>
      <dgm:t>
        <a:bodyPr/>
        <a:lstStyle/>
        <a:p>
          <a:r>
            <a:rPr lang="en-US"/>
            <a:t>Playbooks Makes Sales Easy!</a:t>
          </a:r>
        </a:p>
      </dgm:t>
    </dgm:pt>
    <dgm:pt modelId="{2FC9A092-3B6F-4FEF-AEB4-7DA1D39CD8A6}" type="parTrans" cxnId="{23653B7D-77D1-42AF-B347-A2F2F276592A}">
      <dgm:prSet/>
      <dgm:spPr/>
      <dgm:t>
        <a:bodyPr/>
        <a:lstStyle/>
        <a:p>
          <a:endParaRPr lang="en-US"/>
        </a:p>
      </dgm:t>
    </dgm:pt>
    <dgm:pt modelId="{7BB48842-9083-4615-A9A4-462E28EA7EC4}" type="sibTrans" cxnId="{23653B7D-77D1-42AF-B347-A2F2F276592A}">
      <dgm:prSet/>
      <dgm:spPr/>
      <dgm:t>
        <a:bodyPr/>
        <a:lstStyle/>
        <a:p>
          <a:endParaRPr lang="en-US"/>
        </a:p>
      </dgm:t>
    </dgm:pt>
    <dgm:pt modelId="{FD6B4377-1816-40FC-80D7-063646787248}">
      <dgm:prSet/>
      <dgm:spPr/>
      <dgm:t>
        <a:bodyPr/>
        <a:lstStyle/>
        <a:p>
          <a:r>
            <a:rPr lang="en-US"/>
            <a:t>Setting Up Playbooks</a:t>
          </a:r>
        </a:p>
      </dgm:t>
    </dgm:pt>
    <dgm:pt modelId="{02510F72-1A81-476C-8D15-F0372902A935}" type="parTrans" cxnId="{C6678A2E-B6C8-40F7-A40A-CE111D8CB55A}">
      <dgm:prSet/>
      <dgm:spPr/>
      <dgm:t>
        <a:bodyPr/>
        <a:lstStyle/>
        <a:p>
          <a:endParaRPr lang="en-US"/>
        </a:p>
      </dgm:t>
    </dgm:pt>
    <dgm:pt modelId="{D2B291C3-1EBE-423D-B08F-ECB96FBD0170}" type="sibTrans" cxnId="{C6678A2E-B6C8-40F7-A40A-CE111D8CB55A}">
      <dgm:prSet/>
      <dgm:spPr/>
      <dgm:t>
        <a:bodyPr/>
        <a:lstStyle/>
        <a:p>
          <a:endParaRPr lang="en-US"/>
        </a:p>
      </dgm:t>
    </dgm:pt>
    <dgm:pt modelId="{B2C20E65-4693-49DE-A972-389ACC0B5352}">
      <dgm:prSet/>
      <dgm:spPr/>
      <dgm:t>
        <a:bodyPr/>
        <a:lstStyle/>
        <a:p>
          <a:r>
            <a:rPr lang="en-US"/>
            <a:t>Recommended Settings</a:t>
          </a:r>
        </a:p>
      </dgm:t>
    </dgm:pt>
    <dgm:pt modelId="{A76AA8F1-0A4D-4426-BD5D-D45022E463A3}" type="parTrans" cxnId="{0BD5929B-8704-48F5-B2B6-2297F2D52E95}">
      <dgm:prSet/>
      <dgm:spPr/>
      <dgm:t>
        <a:bodyPr/>
        <a:lstStyle/>
        <a:p>
          <a:endParaRPr lang="en-US"/>
        </a:p>
      </dgm:t>
    </dgm:pt>
    <dgm:pt modelId="{0B349EC7-C42F-4D03-AFFE-D72BBC60329F}" type="sibTrans" cxnId="{0BD5929B-8704-48F5-B2B6-2297F2D52E95}">
      <dgm:prSet/>
      <dgm:spPr/>
      <dgm:t>
        <a:bodyPr/>
        <a:lstStyle/>
        <a:p>
          <a:endParaRPr lang="en-US"/>
        </a:p>
      </dgm:t>
    </dgm:pt>
    <dgm:pt modelId="{D59CEE15-A0B2-477C-A678-E519248C50FF}" type="pres">
      <dgm:prSet presAssocID="{AF0F5CC1-9D80-424F-917E-5E32E47C4072}" presName="linear" presStyleCnt="0">
        <dgm:presLayoutVars>
          <dgm:animLvl val="lvl"/>
          <dgm:resizeHandles val="exact"/>
        </dgm:presLayoutVars>
      </dgm:prSet>
      <dgm:spPr/>
    </dgm:pt>
    <dgm:pt modelId="{0541E529-41D2-4B89-8CCD-0ABFF6F96DF1}" type="pres">
      <dgm:prSet presAssocID="{39D366A0-EBA5-4F50-BDA5-276906CD5A7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0087EE6-365D-4092-9A2F-E697972CE75C}" type="pres">
      <dgm:prSet presAssocID="{125229D1-734F-4118-92ED-9904D78515CD}" presName="spacer" presStyleCnt="0"/>
      <dgm:spPr/>
    </dgm:pt>
    <dgm:pt modelId="{AA214544-74AD-469A-8CEF-4EF3C3DD45B7}" type="pres">
      <dgm:prSet presAssocID="{35167E17-7083-460F-A9FD-5872AA8137F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97BA6F7-B694-4839-834D-CE1877E3FE13}" type="pres">
      <dgm:prSet presAssocID="{7BB48842-9083-4615-A9A4-462E28EA7EC4}" presName="spacer" presStyleCnt="0"/>
      <dgm:spPr/>
    </dgm:pt>
    <dgm:pt modelId="{0C6A1583-3E83-4B8D-AEA9-C9DE7BFD66DB}" type="pres">
      <dgm:prSet presAssocID="{FD6B4377-1816-40FC-80D7-0636467872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2B4AFC-9988-4C42-9D0D-299A9EDE5B52}" type="pres">
      <dgm:prSet presAssocID="{D2B291C3-1EBE-423D-B08F-ECB96FBD0170}" presName="spacer" presStyleCnt="0"/>
      <dgm:spPr/>
    </dgm:pt>
    <dgm:pt modelId="{85D3DE81-4491-42EC-9905-933E2B65E4AB}" type="pres">
      <dgm:prSet presAssocID="{B2C20E65-4693-49DE-A972-389ACC0B535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45DFB03-CBEE-4091-8A9D-33F2AA9CC059}" type="presOf" srcId="{35167E17-7083-460F-A9FD-5872AA8137F4}" destId="{AA214544-74AD-469A-8CEF-4EF3C3DD45B7}" srcOrd="0" destOrd="0" presId="urn:microsoft.com/office/officeart/2005/8/layout/vList2"/>
    <dgm:cxn modelId="{C6678A2E-B6C8-40F7-A40A-CE111D8CB55A}" srcId="{AF0F5CC1-9D80-424F-917E-5E32E47C4072}" destId="{FD6B4377-1816-40FC-80D7-063646787248}" srcOrd="2" destOrd="0" parTransId="{02510F72-1A81-476C-8D15-F0372902A935}" sibTransId="{D2B291C3-1EBE-423D-B08F-ECB96FBD0170}"/>
    <dgm:cxn modelId="{978C465E-2E8B-4BD6-89EF-96E5E218B049}" srcId="{AF0F5CC1-9D80-424F-917E-5E32E47C4072}" destId="{39D366A0-EBA5-4F50-BDA5-276906CD5A71}" srcOrd="0" destOrd="0" parTransId="{EE01B23B-D633-4054-BAA7-DC9ADAD2DA6D}" sibTransId="{125229D1-734F-4118-92ED-9904D78515CD}"/>
    <dgm:cxn modelId="{AD45667B-2260-4B1D-A76C-8DD1ABB6BDCF}" type="presOf" srcId="{AF0F5CC1-9D80-424F-917E-5E32E47C4072}" destId="{D59CEE15-A0B2-477C-A678-E519248C50FF}" srcOrd="0" destOrd="0" presId="urn:microsoft.com/office/officeart/2005/8/layout/vList2"/>
    <dgm:cxn modelId="{23653B7D-77D1-42AF-B347-A2F2F276592A}" srcId="{AF0F5CC1-9D80-424F-917E-5E32E47C4072}" destId="{35167E17-7083-460F-A9FD-5872AA8137F4}" srcOrd="1" destOrd="0" parTransId="{2FC9A092-3B6F-4FEF-AEB4-7DA1D39CD8A6}" sibTransId="{7BB48842-9083-4615-A9A4-462E28EA7EC4}"/>
    <dgm:cxn modelId="{0BD5929B-8704-48F5-B2B6-2297F2D52E95}" srcId="{AF0F5CC1-9D80-424F-917E-5E32E47C4072}" destId="{B2C20E65-4693-49DE-A972-389ACC0B5352}" srcOrd="3" destOrd="0" parTransId="{A76AA8F1-0A4D-4426-BD5D-D45022E463A3}" sibTransId="{0B349EC7-C42F-4D03-AFFE-D72BBC60329F}"/>
    <dgm:cxn modelId="{B51509BA-5058-4010-AA21-CF845031406A}" type="presOf" srcId="{B2C20E65-4693-49DE-A972-389ACC0B5352}" destId="{85D3DE81-4491-42EC-9905-933E2B65E4AB}" srcOrd="0" destOrd="0" presId="urn:microsoft.com/office/officeart/2005/8/layout/vList2"/>
    <dgm:cxn modelId="{9EE396C5-BCD1-4C11-ACD8-2B216FBB99E0}" type="presOf" srcId="{39D366A0-EBA5-4F50-BDA5-276906CD5A71}" destId="{0541E529-41D2-4B89-8CCD-0ABFF6F96DF1}" srcOrd="0" destOrd="0" presId="urn:microsoft.com/office/officeart/2005/8/layout/vList2"/>
    <dgm:cxn modelId="{311B0DE4-ACF0-494F-86AD-A19465034070}" type="presOf" srcId="{FD6B4377-1816-40FC-80D7-063646787248}" destId="{0C6A1583-3E83-4B8D-AEA9-C9DE7BFD66DB}" srcOrd="0" destOrd="0" presId="urn:microsoft.com/office/officeart/2005/8/layout/vList2"/>
    <dgm:cxn modelId="{4D5B5EDE-1FC9-4414-A8F9-F5CF31CE9A9A}" type="presParOf" srcId="{D59CEE15-A0B2-477C-A678-E519248C50FF}" destId="{0541E529-41D2-4B89-8CCD-0ABFF6F96DF1}" srcOrd="0" destOrd="0" presId="urn:microsoft.com/office/officeart/2005/8/layout/vList2"/>
    <dgm:cxn modelId="{C1A33DB0-725F-4D78-9FE5-9CFE047D880C}" type="presParOf" srcId="{D59CEE15-A0B2-477C-A678-E519248C50FF}" destId="{90087EE6-365D-4092-9A2F-E697972CE75C}" srcOrd="1" destOrd="0" presId="urn:microsoft.com/office/officeart/2005/8/layout/vList2"/>
    <dgm:cxn modelId="{5E52D73B-E58D-40D4-ADB2-3F2512239459}" type="presParOf" srcId="{D59CEE15-A0B2-477C-A678-E519248C50FF}" destId="{AA214544-74AD-469A-8CEF-4EF3C3DD45B7}" srcOrd="2" destOrd="0" presId="urn:microsoft.com/office/officeart/2005/8/layout/vList2"/>
    <dgm:cxn modelId="{9C5579B8-DCDF-4A3A-9862-D4635BC913CB}" type="presParOf" srcId="{D59CEE15-A0B2-477C-A678-E519248C50FF}" destId="{597BA6F7-B694-4839-834D-CE1877E3FE13}" srcOrd="3" destOrd="0" presId="urn:microsoft.com/office/officeart/2005/8/layout/vList2"/>
    <dgm:cxn modelId="{D20AD19A-5FD2-4AE1-8EDF-8D9A36A2E669}" type="presParOf" srcId="{D59CEE15-A0B2-477C-A678-E519248C50FF}" destId="{0C6A1583-3E83-4B8D-AEA9-C9DE7BFD66DB}" srcOrd="4" destOrd="0" presId="urn:microsoft.com/office/officeart/2005/8/layout/vList2"/>
    <dgm:cxn modelId="{A435F3FC-E3F9-4152-9FE1-F03AF08FB9D6}" type="presParOf" srcId="{D59CEE15-A0B2-477C-A678-E519248C50FF}" destId="{C62B4AFC-9988-4C42-9D0D-299A9EDE5B52}" srcOrd="5" destOrd="0" presId="urn:microsoft.com/office/officeart/2005/8/layout/vList2"/>
    <dgm:cxn modelId="{5A9B03B1-E3FC-449C-80AB-4EE61CD42A6D}" type="presParOf" srcId="{D59CEE15-A0B2-477C-A678-E519248C50FF}" destId="{85D3DE81-4491-42EC-9905-933E2B65E4A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BBC51E-0D91-447E-AEA4-F4BBF0B50E60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465D3EB6-B5E0-4E5C-AA0B-12D270F9BE34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Open Record</a:t>
          </a:r>
        </a:p>
      </dgm:t>
    </dgm:pt>
    <dgm:pt modelId="{9711010E-8FC4-4D7C-8C6F-0D1AE62426CE}" type="parTrans" cxnId="{63FDCDBB-A2B1-4830-BF90-395B89482516}">
      <dgm:prSet/>
      <dgm:spPr/>
      <dgm:t>
        <a:bodyPr/>
        <a:lstStyle/>
        <a:p>
          <a:endParaRPr lang="en-US"/>
        </a:p>
      </dgm:t>
    </dgm:pt>
    <dgm:pt modelId="{03DC744E-01E3-4308-AA15-118959301FE6}" type="sibTrans" cxnId="{63FDCDBB-A2B1-4830-BF90-395B89482516}">
      <dgm:prSet/>
      <dgm:spPr/>
      <dgm:t>
        <a:bodyPr/>
        <a:lstStyle/>
        <a:p>
          <a:endParaRPr lang="en-US"/>
        </a:p>
      </dgm:t>
    </dgm:pt>
    <dgm:pt modelId="{A9EADD98-AB3F-497E-BF22-96220547C1E3}">
      <dgm:prSet phldrT="[Text]" custT="1"/>
      <dgm:spPr>
        <a:solidFill>
          <a:srgbClr val="00B0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white"/>
              </a:solidFill>
              <a:latin typeface="Lato Light"/>
              <a:ea typeface="+mn-ea"/>
              <a:cs typeface="+mn-cs"/>
            </a:rPr>
            <a:t>Click “Add to Playbooks”</a:t>
          </a:r>
        </a:p>
      </dgm:t>
    </dgm:pt>
    <dgm:pt modelId="{87404427-E348-4573-BDF3-B15D63CF3945}" type="parTrans" cxnId="{2CC25857-EC52-4F92-8DF8-4706CCB9172D}">
      <dgm:prSet/>
      <dgm:spPr/>
      <dgm:t>
        <a:bodyPr/>
        <a:lstStyle/>
        <a:p>
          <a:endParaRPr lang="en-US"/>
        </a:p>
      </dgm:t>
    </dgm:pt>
    <dgm:pt modelId="{7E8B0D77-8363-4EF4-835B-92D880384B77}" type="sibTrans" cxnId="{2CC25857-EC52-4F92-8DF8-4706CCB9172D}">
      <dgm:prSet/>
      <dgm:spPr/>
      <dgm:t>
        <a:bodyPr/>
        <a:lstStyle/>
        <a:p>
          <a:endParaRPr lang="en-US"/>
        </a:p>
      </dgm:t>
    </dgm:pt>
    <dgm:pt modelId="{11BDEA39-3274-49EF-99FA-04B7FD2F858D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Select a Play</a:t>
          </a:r>
        </a:p>
      </dgm:t>
    </dgm:pt>
    <dgm:pt modelId="{01F68AF6-97BE-477E-AB93-C7CCCA8FF2AB}" type="parTrans" cxnId="{72CEB8E6-6249-4B88-B18A-866B2789AE4E}">
      <dgm:prSet/>
      <dgm:spPr/>
      <dgm:t>
        <a:bodyPr/>
        <a:lstStyle/>
        <a:p>
          <a:endParaRPr lang="en-US"/>
        </a:p>
      </dgm:t>
    </dgm:pt>
    <dgm:pt modelId="{42D8928D-735F-45FD-BC55-BF572909181A}" type="sibTrans" cxnId="{72CEB8E6-6249-4B88-B18A-866B2789AE4E}">
      <dgm:prSet/>
      <dgm:spPr/>
      <dgm:t>
        <a:bodyPr/>
        <a:lstStyle/>
        <a:p>
          <a:endParaRPr lang="en-US"/>
        </a:p>
      </dgm:t>
    </dgm:pt>
    <dgm:pt modelId="{5FA6887F-1E68-438A-8732-BECF94AD8EB3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Click Finish</a:t>
          </a:r>
        </a:p>
      </dgm:t>
    </dgm:pt>
    <dgm:pt modelId="{FE61193B-1643-4F88-AD80-889422CAF036}" type="parTrans" cxnId="{2AFFC54C-298D-4BEE-842A-85DDB3590DAD}">
      <dgm:prSet/>
      <dgm:spPr/>
      <dgm:t>
        <a:bodyPr/>
        <a:lstStyle/>
        <a:p>
          <a:endParaRPr lang="en-US"/>
        </a:p>
      </dgm:t>
    </dgm:pt>
    <dgm:pt modelId="{733A8725-1B1F-4BAC-A319-397E5EAEACCC}" type="sibTrans" cxnId="{2AFFC54C-298D-4BEE-842A-85DDB3590DAD}">
      <dgm:prSet/>
      <dgm:spPr/>
      <dgm:t>
        <a:bodyPr/>
        <a:lstStyle/>
        <a:p>
          <a:endParaRPr lang="en-US"/>
        </a:p>
      </dgm:t>
    </dgm:pt>
    <dgm:pt modelId="{07BECF9E-CCD7-40D0-ABFE-D575AF945815}" type="pres">
      <dgm:prSet presAssocID="{BABBC51E-0D91-447E-AEA4-F4BBF0B50E60}" presName="Name0" presStyleCnt="0">
        <dgm:presLayoutVars>
          <dgm:dir/>
          <dgm:animLvl val="lvl"/>
          <dgm:resizeHandles val="exact"/>
        </dgm:presLayoutVars>
      </dgm:prSet>
      <dgm:spPr/>
    </dgm:pt>
    <dgm:pt modelId="{69E2FB9A-6977-4B64-9116-6D5A23E064C7}" type="pres">
      <dgm:prSet presAssocID="{465D3EB6-B5E0-4E5C-AA0B-12D270F9BE3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CD6370-F7B7-453D-B766-A74BC9F4D77C}" type="pres">
      <dgm:prSet presAssocID="{03DC744E-01E3-4308-AA15-118959301FE6}" presName="parTxOnlySpace" presStyleCnt="0"/>
      <dgm:spPr/>
    </dgm:pt>
    <dgm:pt modelId="{86E27011-A1B7-49C7-945D-EE010396D0D1}" type="pres">
      <dgm:prSet presAssocID="{A9EADD98-AB3F-497E-BF22-96220547C1E3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xfrm>
          <a:off x="2560353" y="0"/>
          <a:ext cx="2839417" cy="726223"/>
        </a:xfrm>
        <a:prstGeom prst="chevron">
          <a:avLst/>
        </a:prstGeom>
      </dgm:spPr>
    </dgm:pt>
    <dgm:pt modelId="{7062A85B-589A-4606-8A7A-EF7ABB287A30}" type="pres">
      <dgm:prSet presAssocID="{7E8B0D77-8363-4EF4-835B-92D880384B77}" presName="parTxOnlySpace" presStyleCnt="0"/>
      <dgm:spPr/>
    </dgm:pt>
    <dgm:pt modelId="{C3A147C5-0DAB-4E55-97F5-5567BF32D9AC}" type="pres">
      <dgm:prSet presAssocID="{11BDEA39-3274-49EF-99FA-04B7FD2F858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7BB9D7A-B4A8-46C9-B762-9B27D1E3AC36}" type="pres">
      <dgm:prSet presAssocID="{42D8928D-735F-45FD-BC55-BF572909181A}" presName="parTxOnlySpace" presStyleCnt="0"/>
      <dgm:spPr/>
    </dgm:pt>
    <dgm:pt modelId="{27BB18A8-3C34-405A-8155-EDDD20FF42D6}" type="pres">
      <dgm:prSet presAssocID="{5FA6887F-1E68-438A-8732-BECF94AD8EB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BA5E510-19A7-4BC6-910F-AF804CB83E4B}" type="presOf" srcId="{5FA6887F-1E68-438A-8732-BECF94AD8EB3}" destId="{27BB18A8-3C34-405A-8155-EDDD20FF42D6}" srcOrd="0" destOrd="0" presId="urn:microsoft.com/office/officeart/2005/8/layout/chevron1"/>
    <dgm:cxn modelId="{148C7127-CEAF-4AB6-843B-0C753D317972}" type="presOf" srcId="{BABBC51E-0D91-447E-AEA4-F4BBF0B50E60}" destId="{07BECF9E-CCD7-40D0-ABFE-D575AF945815}" srcOrd="0" destOrd="0" presId="urn:microsoft.com/office/officeart/2005/8/layout/chevron1"/>
    <dgm:cxn modelId="{2AFFC54C-298D-4BEE-842A-85DDB3590DAD}" srcId="{BABBC51E-0D91-447E-AEA4-F4BBF0B50E60}" destId="{5FA6887F-1E68-438A-8732-BECF94AD8EB3}" srcOrd="3" destOrd="0" parTransId="{FE61193B-1643-4F88-AD80-889422CAF036}" sibTransId="{733A8725-1B1F-4BAC-A319-397E5EAEACCC}"/>
    <dgm:cxn modelId="{2CC25857-EC52-4F92-8DF8-4706CCB9172D}" srcId="{BABBC51E-0D91-447E-AEA4-F4BBF0B50E60}" destId="{A9EADD98-AB3F-497E-BF22-96220547C1E3}" srcOrd="1" destOrd="0" parTransId="{87404427-E348-4573-BDF3-B15D63CF3945}" sibTransId="{7E8B0D77-8363-4EF4-835B-92D880384B77}"/>
    <dgm:cxn modelId="{E8CB1795-814D-446F-B54B-8AF738066F5B}" type="presOf" srcId="{A9EADD98-AB3F-497E-BF22-96220547C1E3}" destId="{86E27011-A1B7-49C7-945D-EE010396D0D1}" srcOrd="0" destOrd="0" presId="urn:microsoft.com/office/officeart/2005/8/layout/chevron1"/>
    <dgm:cxn modelId="{63FDCDBB-A2B1-4830-BF90-395B89482516}" srcId="{BABBC51E-0D91-447E-AEA4-F4BBF0B50E60}" destId="{465D3EB6-B5E0-4E5C-AA0B-12D270F9BE34}" srcOrd="0" destOrd="0" parTransId="{9711010E-8FC4-4D7C-8C6F-0D1AE62426CE}" sibTransId="{03DC744E-01E3-4308-AA15-118959301FE6}"/>
    <dgm:cxn modelId="{331EECBF-929E-43EA-83EE-CAC3650FFC9A}" type="presOf" srcId="{11BDEA39-3274-49EF-99FA-04B7FD2F858D}" destId="{C3A147C5-0DAB-4E55-97F5-5567BF32D9AC}" srcOrd="0" destOrd="0" presId="urn:microsoft.com/office/officeart/2005/8/layout/chevron1"/>
    <dgm:cxn modelId="{0ED6F7DB-2788-4DB6-8A8F-8DF6B288A11B}" type="presOf" srcId="{465D3EB6-B5E0-4E5C-AA0B-12D270F9BE34}" destId="{69E2FB9A-6977-4B64-9116-6D5A23E064C7}" srcOrd="0" destOrd="0" presId="urn:microsoft.com/office/officeart/2005/8/layout/chevron1"/>
    <dgm:cxn modelId="{72CEB8E6-6249-4B88-B18A-866B2789AE4E}" srcId="{BABBC51E-0D91-447E-AEA4-F4BBF0B50E60}" destId="{11BDEA39-3274-49EF-99FA-04B7FD2F858D}" srcOrd="2" destOrd="0" parTransId="{01F68AF6-97BE-477E-AB93-C7CCCA8FF2AB}" sibTransId="{42D8928D-735F-45FD-BC55-BF572909181A}"/>
    <dgm:cxn modelId="{C41A7B9D-D392-496F-AF31-E790293FD2AF}" type="presParOf" srcId="{07BECF9E-CCD7-40D0-ABFE-D575AF945815}" destId="{69E2FB9A-6977-4B64-9116-6D5A23E064C7}" srcOrd="0" destOrd="0" presId="urn:microsoft.com/office/officeart/2005/8/layout/chevron1"/>
    <dgm:cxn modelId="{72EE9B59-7699-4FD3-AAE2-FF67BF3B192E}" type="presParOf" srcId="{07BECF9E-CCD7-40D0-ABFE-D575AF945815}" destId="{E7CD6370-F7B7-453D-B766-A74BC9F4D77C}" srcOrd="1" destOrd="0" presId="urn:microsoft.com/office/officeart/2005/8/layout/chevron1"/>
    <dgm:cxn modelId="{5E81805D-49DA-4141-9E0C-F9FF2F732AE7}" type="presParOf" srcId="{07BECF9E-CCD7-40D0-ABFE-D575AF945815}" destId="{86E27011-A1B7-49C7-945D-EE010396D0D1}" srcOrd="2" destOrd="0" presId="urn:microsoft.com/office/officeart/2005/8/layout/chevron1"/>
    <dgm:cxn modelId="{F89E77F0-AC66-4D55-8B0D-835210F11F48}" type="presParOf" srcId="{07BECF9E-CCD7-40D0-ABFE-D575AF945815}" destId="{7062A85B-589A-4606-8A7A-EF7ABB287A30}" srcOrd="3" destOrd="0" presId="urn:microsoft.com/office/officeart/2005/8/layout/chevron1"/>
    <dgm:cxn modelId="{4D48110D-8013-46AE-A121-E91DD08FB2CC}" type="presParOf" srcId="{07BECF9E-CCD7-40D0-ABFE-D575AF945815}" destId="{C3A147C5-0DAB-4E55-97F5-5567BF32D9AC}" srcOrd="4" destOrd="0" presId="urn:microsoft.com/office/officeart/2005/8/layout/chevron1"/>
    <dgm:cxn modelId="{6FCCAB4E-BA94-4FC2-A634-05E1E9F83418}" type="presParOf" srcId="{07BECF9E-CCD7-40D0-ABFE-D575AF945815}" destId="{07BB9D7A-B4A8-46C9-B762-9B27D1E3AC36}" srcOrd="5" destOrd="0" presId="urn:microsoft.com/office/officeart/2005/8/layout/chevron1"/>
    <dgm:cxn modelId="{BEEA881C-E40B-468F-87C8-16DDA20D7AD3}" type="presParOf" srcId="{07BECF9E-CCD7-40D0-ABFE-D575AF945815}" destId="{27BB18A8-3C34-405A-8155-EDDD20FF42D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BBC51E-0D91-447E-AEA4-F4BBF0B50E60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465D3EB6-B5E0-4E5C-AA0B-12D270F9BE34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Select Records in a List View or Report</a:t>
          </a:r>
        </a:p>
      </dgm:t>
    </dgm:pt>
    <dgm:pt modelId="{9711010E-8FC4-4D7C-8C6F-0D1AE62426CE}" type="parTrans" cxnId="{63FDCDBB-A2B1-4830-BF90-395B89482516}">
      <dgm:prSet/>
      <dgm:spPr/>
      <dgm:t>
        <a:bodyPr/>
        <a:lstStyle/>
        <a:p>
          <a:endParaRPr lang="en-US"/>
        </a:p>
      </dgm:t>
    </dgm:pt>
    <dgm:pt modelId="{03DC744E-01E3-4308-AA15-118959301FE6}" type="sibTrans" cxnId="{63FDCDBB-A2B1-4830-BF90-395B89482516}">
      <dgm:prSet/>
      <dgm:spPr/>
      <dgm:t>
        <a:bodyPr/>
        <a:lstStyle/>
        <a:p>
          <a:endParaRPr lang="en-US"/>
        </a:p>
      </dgm:t>
    </dgm:pt>
    <dgm:pt modelId="{A9EADD98-AB3F-497E-BF22-96220547C1E3}">
      <dgm:prSet phldrT="[Text]" custT="1"/>
      <dgm:spPr>
        <a:solidFill>
          <a:srgbClr val="00B0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white"/>
              </a:solidFill>
              <a:latin typeface="Lato Light"/>
              <a:ea typeface="+mn-ea"/>
              <a:cs typeface="+mn-cs"/>
            </a:rPr>
            <a:t>Click “Add to Playbooks”</a:t>
          </a:r>
        </a:p>
      </dgm:t>
    </dgm:pt>
    <dgm:pt modelId="{87404427-E348-4573-BDF3-B15D63CF3945}" type="parTrans" cxnId="{2CC25857-EC52-4F92-8DF8-4706CCB9172D}">
      <dgm:prSet/>
      <dgm:spPr/>
      <dgm:t>
        <a:bodyPr/>
        <a:lstStyle/>
        <a:p>
          <a:endParaRPr lang="en-US"/>
        </a:p>
      </dgm:t>
    </dgm:pt>
    <dgm:pt modelId="{7E8B0D77-8363-4EF4-835B-92D880384B77}" type="sibTrans" cxnId="{2CC25857-EC52-4F92-8DF8-4706CCB9172D}">
      <dgm:prSet/>
      <dgm:spPr/>
      <dgm:t>
        <a:bodyPr/>
        <a:lstStyle/>
        <a:p>
          <a:endParaRPr lang="en-US"/>
        </a:p>
      </dgm:t>
    </dgm:pt>
    <dgm:pt modelId="{11BDEA39-3274-49EF-99FA-04B7FD2F858D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Select a Play</a:t>
          </a:r>
        </a:p>
      </dgm:t>
    </dgm:pt>
    <dgm:pt modelId="{01F68AF6-97BE-477E-AB93-C7CCCA8FF2AB}" type="parTrans" cxnId="{72CEB8E6-6249-4B88-B18A-866B2789AE4E}">
      <dgm:prSet/>
      <dgm:spPr/>
      <dgm:t>
        <a:bodyPr/>
        <a:lstStyle/>
        <a:p>
          <a:endParaRPr lang="en-US"/>
        </a:p>
      </dgm:t>
    </dgm:pt>
    <dgm:pt modelId="{42D8928D-735F-45FD-BC55-BF572909181A}" type="sibTrans" cxnId="{72CEB8E6-6249-4B88-B18A-866B2789AE4E}">
      <dgm:prSet/>
      <dgm:spPr/>
      <dgm:t>
        <a:bodyPr/>
        <a:lstStyle/>
        <a:p>
          <a:endParaRPr lang="en-US"/>
        </a:p>
      </dgm:t>
    </dgm:pt>
    <dgm:pt modelId="{5FA6887F-1E68-438A-8732-BECF94AD8EB3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Click Finish</a:t>
          </a:r>
        </a:p>
      </dgm:t>
    </dgm:pt>
    <dgm:pt modelId="{FE61193B-1643-4F88-AD80-889422CAF036}" type="parTrans" cxnId="{2AFFC54C-298D-4BEE-842A-85DDB3590DAD}">
      <dgm:prSet/>
      <dgm:spPr/>
      <dgm:t>
        <a:bodyPr/>
        <a:lstStyle/>
        <a:p>
          <a:endParaRPr lang="en-US"/>
        </a:p>
      </dgm:t>
    </dgm:pt>
    <dgm:pt modelId="{733A8725-1B1F-4BAC-A319-397E5EAEACCC}" type="sibTrans" cxnId="{2AFFC54C-298D-4BEE-842A-85DDB3590DAD}">
      <dgm:prSet/>
      <dgm:spPr/>
      <dgm:t>
        <a:bodyPr/>
        <a:lstStyle/>
        <a:p>
          <a:endParaRPr lang="en-US"/>
        </a:p>
      </dgm:t>
    </dgm:pt>
    <dgm:pt modelId="{07BECF9E-CCD7-40D0-ABFE-D575AF945815}" type="pres">
      <dgm:prSet presAssocID="{BABBC51E-0D91-447E-AEA4-F4BBF0B50E60}" presName="Name0" presStyleCnt="0">
        <dgm:presLayoutVars>
          <dgm:dir/>
          <dgm:animLvl val="lvl"/>
          <dgm:resizeHandles val="exact"/>
        </dgm:presLayoutVars>
      </dgm:prSet>
      <dgm:spPr/>
    </dgm:pt>
    <dgm:pt modelId="{69E2FB9A-6977-4B64-9116-6D5A23E064C7}" type="pres">
      <dgm:prSet presAssocID="{465D3EB6-B5E0-4E5C-AA0B-12D270F9BE3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CD6370-F7B7-453D-B766-A74BC9F4D77C}" type="pres">
      <dgm:prSet presAssocID="{03DC744E-01E3-4308-AA15-118959301FE6}" presName="parTxOnlySpace" presStyleCnt="0"/>
      <dgm:spPr/>
    </dgm:pt>
    <dgm:pt modelId="{86E27011-A1B7-49C7-945D-EE010396D0D1}" type="pres">
      <dgm:prSet presAssocID="{A9EADD98-AB3F-497E-BF22-96220547C1E3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xfrm>
          <a:off x="2560353" y="0"/>
          <a:ext cx="2839417" cy="726223"/>
        </a:xfrm>
        <a:prstGeom prst="chevron">
          <a:avLst/>
        </a:prstGeom>
      </dgm:spPr>
    </dgm:pt>
    <dgm:pt modelId="{7062A85B-589A-4606-8A7A-EF7ABB287A30}" type="pres">
      <dgm:prSet presAssocID="{7E8B0D77-8363-4EF4-835B-92D880384B77}" presName="parTxOnlySpace" presStyleCnt="0"/>
      <dgm:spPr/>
    </dgm:pt>
    <dgm:pt modelId="{C3A147C5-0DAB-4E55-97F5-5567BF32D9AC}" type="pres">
      <dgm:prSet presAssocID="{11BDEA39-3274-49EF-99FA-04B7FD2F858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7BB9D7A-B4A8-46C9-B762-9B27D1E3AC36}" type="pres">
      <dgm:prSet presAssocID="{42D8928D-735F-45FD-BC55-BF572909181A}" presName="parTxOnlySpace" presStyleCnt="0"/>
      <dgm:spPr/>
    </dgm:pt>
    <dgm:pt modelId="{27BB18A8-3C34-405A-8155-EDDD20FF42D6}" type="pres">
      <dgm:prSet presAssocID="{5FA6887F-1E68-438A-8732-BECF94AD8EB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BA5E510-19A7-4BC6-910F-AF804CB83E4B}" type="presOf" srcId="{5FA6887F-1E68-438A-8732-BECF94AD8EB3}" destId="{27BB18A8-3C34-405A-8155-EDDD20FF42D6}" srcOrd="0" destOrd="0" presId="urn:microsoft.com/office/officeart/2005/8/layout/chevron1"/>
    <dgm:cxn modelId="{148C7127-CEAF-4AB6-843B-0C753D317972}" type="presOf" srcId="{BABBC51E-0D91-447E-AEA4-F4BBF0B50E60}" destId="{07BECF9E-CCD7-40D0-ABFE-D575AF945815}" srcOrd="0" destOrd="0" presId="urn:microsoft.com/office/officeart/2005/8/layout/chevron1"/>
    <dgm:cxn modelId="{2AFFC54C-298D-4BEE-842A-85DDB3590DAD}" srcId="{BABBC51E-0D91-447E-AEA4-F4BBF0B50E60}" destId="{5FA6887F-1E68-438A-8732-BECF94AD8EB3}" srcOrd="3" destOrd="0" parTransId="{FE61193B-1643-4F88-AD80-889422CAF036}" sibTransId="{733A8725-1B1F-4BAC-A319-397E5EAEACCC}"/>
    <dgm:cxn modelId="{2CC25857-EC52-4F92-8DF8-4706CCB9172D}" srcId="{BABBC51E-0D91-447E-AEA4-F4BBF0B50E60}" destId="{A9EADD98-AB3F-497E-BF22-96220547C1E3}" srcOrd="1" destOrd="0" parTransId="{87404427-E348-4573-BDF3-B15D63CF3945}" sibTransId="{7E8B0D77-8363-4EF4-835B-92D880384B77}"/>
    <dgm:cxn modelId="{E8CB1795-814D-446F-B54B-8AF738066F5B}" type="presOf" srcId="{A9EADD98-AB3F-497E-BF22-96220547C1E3}" destId="{86E27011-A1B7-49C7-945D-EE010396D0D1}" srcOrd="0" destOrd="0" presId="urn:microsoft.com/office/officeart/2005/8/layout/chevron1"/>
    <dgm:cxn modelId="{63FDCDBB-A2B1-4830-BF90-395B89482516}" srcId="{BABBC51E-0D91-447E-AEA4-F4BBF0B50E60}" destId="{465D3EB6-B5E0-4E5C-AA0B-12D270F9BE34}" srcOrd="0" destOrd="0" parTransId="{9711010E-8FC4-4D7C-8C6F-0D1AE62426CE}" sibTransId="{03DC744E-01E3-4308-AA15-118959301FE6}"/>
    <dgm:cxn modelId="{331EECBF-929E-43EA-83EE-CAC3650FFC9A}" type="presOf" srcId="{11BDEA39-3274-49EF-99FA-04B7FD2F858D}" destId="{C3A147C5-0DAB-4E55-97F5-5567BF32D9AC}" srcOrd="0" destOrd="0" presId="urn:microsoft.com/office/officeart/2005/8/layout/chevron1"/>
    <dgm:cxn modelId="{0ED6F7DB-2788-4DB6-8A8F-8DF6B288A11B}" type="presOf" srcId="{465D3EB6-B5E0-4E5C-AA0B-12D270F9BE34}" destId="{69E2FB9A-6977-4B64-9116-6D5A23E064C7}" srcOrd="0" destOrd="0" presId="urn:microsoft.com/office/officeart/2005/8/layout/chevron1"/>
    <dgm:cxn modelId="{72CEB8E6-6249-4B88-B18A-866B2789AE4E}" srcId="{BABBC51E-0D91-447E-AEA4-F4BBF0B50E60}" destId="{11BDEA39-3274-49EF-99FA-04B7FD2F858D}" srcOrd="2" destOrd="0" parTransId="{01F68AF6-97BE-477E-AB93-C7CCCA8FF2AB}" sibTransId="{42D8928D-735F-45FD-BC55-BF572909181A}"/>
    <dgm:cxn modelId="{C41A7B9D-D392-496F-AF31-E790293FD2AF}" type="presParOf" srcId="{07BECF9E-CCD7-40D0-ABFE-D575AF945815}" destId="{69E2FB9A-6977-4B64-9116-6D5A23E064C7}" srcOrd="0" destOrd="0" presId="urn:microsoft.com/office/officeart/2005/8/layout/chevron1"/>
    <dgm:cxn modelId="{72EE9B59-7699-4FD3-AAE2-FF67BF3B192E}" type="presParOf" srcId="{07BECF9E-CCD7-40D0-ABFE-D575AF945815}" destId="{E7CD6370-F7B7-453D-B766-A74BC9F4D77C}" srcOrd="1" destOrd="0" presId="urn:microsoft.com/office/officeart/2005/8/layout/chevron1"/>
    <dgm:cxn modelId="{5E81805D-49DA-4141-9E0C-F9FF2F732AE7}" type="presParOf" srcId="{07BECF9E-CCD7-40D0-ABFE-D575AF945815}" destId="{86E27011-A1B7-49C7-945D-EE010396D0D1}" srcOrd="2" destOrd="0" presId="urn:microsoft.com/office/officeart/2005/8/layout/chevron1"/>
    <dgm:cxn modelId="{F89E77F0-AC66-4D55-8B0D-835210F11F48}" type="presParOf" srcId="{07BECF9E-CCD7-40D0-ABFE-D575AF945815}" destId="{7062A85B-589A-4606-8A7A-EF7ABB287A30}" srcOrd="3" destOrd="0" presId="urn:microsoft.com/office/officeart/2005/8/layout/chevron1"/>
    <dgm:cxn modelId="{4D48110D-8013-46AE-A121-E91DD08FB2CC}" type="presParOf" srcId="{07BECF9E-CCD7-40D0-ABFE-D575AF945815}" destId="{C3A147C5-0DAB-4E55-97F5-5567BF32D9AC}" srcOrd="4" destOrd="0" presId="urn:microsoft.com/office/officeart/2005/8/layout/chevron1"/>
    <dgm:cxn modelId="{6FCCAB4E-BA94-4FC2-A634-05E1E9F83418}" type="presParOf" srcId="{07BECF9E-CCD7-40D0-ABFE-D575AF945815}" destId="{07BB9D7A-B4A8-46C9-B762-9B27D1E3AC36}" srcOrd="5" destOrd="0" presId="urn:microsoft.com/office/officeart/2005/8/layout/chevron1"/>
    <dgm:cxn modelId="{BEEA881C-E40B-468F-87C8-16DDA20D7AD3}" type="presParOf" srcId="{07BECF9E-CCD7-40D0-ABFE-D575AF945815}" destId="{27BB18A8-3C34-405A-8155-EDDD20FF42D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0F5CC1-9D80-424F-917E-5E32E47C4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D366A0-EBA5-4F50-BDA5-276906CD5A71}">
      <dgm:prSet/>
      <dgm:spPr/>
      <dgm:t>
        <a:bodyPr/>
        <a:lstStyle/>
        <a:p>
          <a:r>
            <a:rPr lang="en-US"/>
            <a:t>Additional Call Features</a:t>
          </a:r>
        </a:p>
      </dgm:t>
    </dgm:pt>
    <dgm:pt modelId="{EE01B23B-D633-4054-BAA7-DC9ADAD2DA6D}" type="parTrans" cxnId="{978C465E-2E8B-4BD6-89EF-96E5E218B049}">
      <dgm:prSet/>
      <dgm:spPr/>
      <dgm:t>
        <a:bodyPr/>
        <a:lstStyle/>
        <a:p>
          <a:endParaRPr lang="en-US"/>
        </a:p>
      </dgm:t>
    </dgm:pt>
    <dgm:pt modelId="{125229D1-734F-4118-92ED-9904D78515CD}" type="sibTrans" cxnId="{978C465E-2E8B-4BD6-89EF-96E5E218B049}">
      <dgm:prSet/>
      <dgm:spPr/>
      <dgm:t>
        <a:bodyPr/>
        <a:lstStyle/>
        <a:p>
          <a:endParaRPr lang="en-US"/>
        </a:p>
      </dgm:t>
    </dgm:pt>
    <dgm:pt modelId="{35167E17-7083-460F-A9FD-5872AA8137F4}">
      <dgm:prSet/>
      <dgm:spPr/>
      <dgm:t>
        <a:bodyPr/>
        <a:lstStyle/>
        <a:p>
          <a:r>
            <a:rPr lang="en-US"/>
            <a:t>Additional Email Features</a:t>
          </a:r>
        </a:p>
      </dgm:t>
    </dgm:pt>
    <dgm:pt modelId="{2FC9A092-3B6F-4FEF-AEB4-7DA1D39CD8A6}" type="parTrans" cxnId="{23653B7D-77D1-42AF-B347-A2F2F276592A}">
      <dgm:prSet/>
      <dgm:spPr/>
      <dgm:t>
        <a:bodyPr/>
        <a:lstStyle/>
        <a:p>
          <a:endParaRPr lang="en-US"/>
        </a:p>
      </dgm:t>
    </dgm:pt>
    <dgm:pt modelId="{7BB48842-9083-4615-A9A4-462E28EA7EC4}" type="sibTrans" cxnId="{23653B7D-77D1-42AF-B347-A2F2F276592A}">
      <dgm:prSet/>
      <dgm:spPr/>
      <dgm:t>
        <a:bodyPr/>
        <a:lstStyle/>
        <a:p>
          <a:endParaRPr lang="en-US"/>
        </a:p>
      </dgm:t>
    </dgm:pt>
    <dgm:pt modelId="{FD6B4377-1816-40FC-80D7-063646787248}">
      <dgm:prSet/>
      <dgm:spPr/>
      <dgm:t>
        <a:bodyPr/>
        <a:lstStyle/>
        <a:p>
          <a:r>
            <a:rPr lang="en-US"/>
            <a:t>Scenarios</a:t>
          </a:r>
        </a:p>
      </dgm:t>
    </dgm:pt>
    <dgm:pt modelId="{02510F72-1A81-476C-8D15-F0372902A935}" type="parTrans" cxnId="{C6678A2E-B6C8-40F7-A40A-CE111D8CB55A}">
      <dgm:prSet/>
      <dgm:spPr/>
      <dgm:t>
        <a:bodyPr/>
        <a:lstStyle/>
        <a:p>
          <a:endParaRPr lang="en-US"/>
        </a:p>
      </dgm:t>
    </dgm:pt>
    <dgm:pt modelId="{D2B291C3-1EBE-423D-B08F-ECB96FBD0170}" type="sibTrans" cxnId="{C6678A2E-B6C8-40F7-A40A-CE111D8CB55A}">
      <dgm:prSet/>
      <dgm:spPr/>
      <dgm:t>
        <a:bodyPr/>
        <a:lstStyle/>
        <a:p>
          <a:endParaRPr lang="en-US"/>
        </a:p>
      </dgm:t>
    </dgm:pt>
    <dgm:pt modelId="{B2C20E65-4693-49DE-A972-389ACC0B5352}">
      <dgm:prSet/>
      <dgm:spPr/>
      <dgm:t>
        <a:bodyPr/>
        <a:lstStyle/>
        <a:p>
          <a:r>
            <a:rPr lang="en-US"/>
            <a:t>Resources</a:t>
          </a:r>
        </a:p>
      </dgm:t>
    </dgm:pt>
    <dgm:pt modelId="{A76AA8F1-0A4D-4426-BD5D-D45022E463A3}" type="parTrans" cxnId="{0BD5929B-8704-48F5-B2B6-2297F2D52E95}">
      <dgm:prSet/>
      <dgm:spPr/>
      <dgm:t>
        <a:bodyPr/>
        <a:lstStyle/>
        <a:p>
          <a:endParaRPr lang="en-US"/>
        </a:p>
      </dgm:t>
    </dgm:pt>
    <dgm:pt modelId="{0B349EC7-C42F-4D03-AFFE-D72BBC60329F}" type="sibTrans" cxnId="{0BD5929B-8704-48F5-B2B6-2297F2D52E95}">
      <dgm:prSet/>
      <dgm:spPr/>
      <dgm:t>
        <a:bodyPr/>
        <a:lstStyle/>
        <a:p>
          <a:endParaRPr lang="en-US"/>
        </a:p>
      </dgm:t>
    </dgm:pt>
    <dgm:pt modelId="{D59CEE15-A0B2-477C-A678-E519248C50FF}" type="pres">
      <dgm:prSet presAssocID="{AF0F5CC1-9D80-424F-917E-5E32E47C4072}" presName="linear" presStyleCnt="0">
        <dgm:presLayoutVars>
          <dgm:animLvl val="lvl"/>
          <dgm:resizeHandles val="exact"/>
        </dgm:presLayoutVars>
      </dgm:prSet>
      <dgm:spPr/>
    </dgm:pt>
    <dgm:pt modelId="{0541E529-41D2-4B89-8CCD-0ABFF6F96DF1}" type="pres">
      <dgm:prSet presAssocID="{39D366A0-EBA5-4F50-BDA5-276906CD5A7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0087EE6-365D-4092-9A2F-E697972CE75C}" type="pres">
      <dgm:prSet presAssocID="{125229D1-734F-4118-92ED-9904D78515CD}" presName="spacer" presStyleCnt="0"/>
      <dgm:spPr/>
    </dgm:pt>
    <dgm:pt modelId="{AA214544-74AD-469A-8CEF-4EF3C3DD45B7}" type="pres">
      <dgm:prSet presAssocID="{35167E17-7083-460F-A9FD-5872AA8137F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97BA6F7-B694-4839-834D-CE1877E3FE13}" type="pres">
      <dgm:prSet presAssocID="{7BB48842-9083-4615-A9A4-462E28EA7EC4}" presName="spacer" presStyleCnt="0"/>
      <dgm:spPr/>
    </dgm:pt>
    <dgm:pt modelId="{0C6A1583-3E83-4B8D-AEA9-C9DE7BFD66DB}" type="pres">
      <dgm:prSet presAssocID="{FD6B4377-1816-40FC-80D7-0636467872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2B4AFC-9988-4C42-9D0D-299A9EDE5B52}" type="pres">
      <dgm:prSet presAssocID="{D2B291C3-1EBE-423D-B08F-ECB96FBD0170}" presName="spacer" presStyleCnt="0"/>
      <dgm:spPr/>
    </dgm:pt>
    <dgm:pt modelId="{85D3DE81-4491-42EC-9905-933E2B65E4AB}" type="pres">
      <dgm:prSet presAssocID="{B2C20E65-4693-49DE-A972-389ACC0B535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45DFB03-CBEE-4091-8A9D-33F2AA9CC059}" type="presOf" srcId="{35167E17-7083-460F-A9FD-5872AA8137F4}" destId="{AA214544-74AD-469A-8CEF-4EF3C3DD45B7}" srcOrd="0" destOrd="0" presId="urn:microsoft.com/office/officeart/2005/8/layout/vList2"/>
    <dgm:cxn modelId="{C6678A2E-B6C8-40F7-A40A-CE111D8CB55A}" srcId="{AF0F5CC1-9D80-424F-917E-5E32E47C4072}" destId="{FD6B4377-1816-40FC-80D7-063646787248}" srcOrd="2" destOrd="0" parTransId="{02510F72-1A81-476C-8D15-F0372902A935}" sibTransId="{D2B291C3-1EBE-423D-B08F-ECB96FBD0170}"/>
    <dgm:cxn modelId="{978C465E-2E8B-4BD6-89EF-96E5E218B049}" srcId="{AF0F5CC1-9D80-424F-917E-5E32E47C4072}" destId="{39D366A0-EBA5-4F50-BDA5-276906CD5A71}" srcOrd="0" destOrd="0" parTransId="{EE01B23B-D633-4054-BAA7-DC9ADAD2DA6D}" sibTransId="{125229D1-734F-4118-92ED-9904D78515CD}"/>
    <dgm:cxn modelId="{AD45667B-2260-4B1D-A76C-8DD1ABB6BDCF}" type="presOf" srcId="{AF0F5CC1-9D80-424F-917E-5E32E47C4072}" destId="{D59CEE15-A0B2-477C-A678-E519248C50FF}" srcOrd="0" destOrd="0" presId="urn:microsoft.com/office/officeart/2005/8/layout/vList2"/>
    <dgm:cxn modelId="{23653B7D-77D1-42AF-B347-A2F2F276592A}" srcId="{AF0F5CC1-9D80-424F-917E-5E32E47C4072}" destId="{35167E17-7083-460F-A9FD-5872AA8137F4}" srcOrd="1" destOrd="0" parTransId="{2FC9A092-3B6F-4FEF-AEB4-7DA1D39CD8A6}" sibTransId="{7BB48842-9083-4615-A9A4-462E28EA7EC4}"/>
    <dgm:cxn modelId="{0BD5929B-8704-48F5-B2B6-2297F2D52E95}" srcId="{AF0F5CC1-9D80-424F-917E-5E32E47C4072}" destId="{B2C20E65-4693-49DE-A972-389ACC0B5352}" srcOrd="3" destOrd="0" parTransId="{A76AA8F1-0A4D-4426-BD5D-D45022E463A3}" sibTransId="{0B349EC7-C42F-4D03-AFFE-D72BBC60329F}"/>
    <dgm:cxn modelId="{B51509BA-5058-4010-AA21-CF845031406A}" type="presOf" srcId="{B2C20E65-4693-49DE-A972-389ACC0B5352}" destId="{85D3DE81-4491-42EC-9905-933E2B65E4AB}" srcOrd="0" destOrd="0" presId="urn:microsoft.com/office/officeart/2005/8/layout/vList2"/>
    <dgm:cxn modelId="{9EE396C5-BCD1-4C11-ACD8-2B216FBB99E0}" type="presOf" srcId="{39D366A0-EBA5-4F50-BDA5-276906CD5A71}" destId="{0541E529-41D2-4B89-8CCD-0ABFF6F96DF1}" srcOrd="0" destOrd="0" presId="urn:microsoft.com/office/officeart/2005/8/layout/vList2"/>
    <dgm:cxn modelId="{311B0DE4-ACF0-494F-86AD-A19465034070}" type="presOf" srcId="{FD6B4377-1816-40FC-80D7-063646787248}" destId="{0C6A1583-3E83-4B8D-AEA9-C9DE7BFD66DB}" srcOrd="0" destOrd="0" presId="urn:microsoft.com/office/officeart/2005/8/layout/vList2"/>
    <dgm:cxn modelId="{4D5B5EDE-1FC9-4414-A8F9-F5CF31CE9A9A}" type="presParOf" srcId="{D59CEE15-A0B2-477C-A678-E519248C50FF}" destId="{0541E529-41D2-4B89-8CCD-0ABFF6F96DF1}" srcOrd="0" destOrd="0" presId="urn:microsoft.com/office/officeart/2005/8/layout/vList2"/>
    <dgm:cxn modelId="{C1A33DB0-725F-4D78-9FE5-9CFE047D880C}" type="presParOf" srcId="{D59CEE15-A0B2-477C-A678-E519248C50FF}" destId="{90087EE6-365D-4092-9A2F-E697972CE75C}" srcOrd="1" destOrd="0" presId="urn:microsoft.com/office/officeart/2005/8/layout/vList2"/>
    <dgm:cxn modelId="{5E52D73B-E58D-40D4-ADB2-3F2512239459}" type="presParOf" srcId="{D59CEE15-A0B2-477C-A678-E519248C50FF}" destId="{AA214544-74AD-469A-8CEF-4EF3C3DD45B7}" srcOrd="2" destOrd="0" presId="urn:microsoft.com/office/officeart/2005/8/layout/vList2"/>
    <dgm:cxn modelId="{9C5579B8-DCDF-4A3A-9862-D4635BC913CB}" type="presParOf" srcId="{D59CEE15-A0B2-477C-A678-E519248C50FF}" destId="{597BA6F7-B694-4839-834D-CE1877E3FE13}" srcOrd="3" destOrd="0" presId="urn:microsoft.com/office/officeart/2005/8/layout/vList2"/>
    <dgm:cxn modelId="{D20AD19A-5FD2-4AE1-8EDF-8D9A36A2E669}" type="presParOf" srcId="{D59CEE15-A0B2-477C-A678-E519248C50FF}" destId="{0C6A1583-3E83-4B8D-AEA9-C9DE7BFD66DB}" srcOrd="4" destOrd="0" presId="urn:microsoft.com/office/officeart/2005/8/layout/vList2"/>
    <dgm:cxn modelId="{A435F3FC-E3F9-4152-9FE1-F03AF08FB9D6}" type="presParOf" srcId="{D59CEE15-A0B2-477C-A678-E519248C50FF}" destId="{C62B4AFC-9988-4C42-9D0D-299A9EDE5B52}" srcOrd="5" destOrd="0" presId="urn:microsoft.com/office/officeart/2005/8/layout/vList2"/>
    <dgm:cxn modelId="{5A9B03B1-E3FC-449C-80AB-4EE61CD42A6D}" type="presParOf" srcId="{D59CEE15-A0B2-477C-A678-E519248C50FF}" destId="{85D3DE81-4491-42EC-9905-933E2B65E4A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1E529-41D2-4B89-8CCD-0ABFF6F96DF1}">
      <dsp:nvSpPr>
        <dsp:cNvPr id="0" name=""/>
        <dsp:cNvSpPr/>
      </dsp:nvSpPr>
      <dsp:spPr>
        <a:xfrm>
          <a:off x="0" y="5526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What is Playbooks?</a:t>
          </a:r>
        </a:p>
      </dsp:txBody>
      <dsp:txXfrm>
        <a:off x="47748" y="103017"/>
        <a:ext cx="10420104" cy="882624"/>
      </dsp:txXfrm>
    </dsp:sp>
    <dsp:sp modelId="{AA214544-74AD-469A-8CEF-4EF3C3DD45B7}">
      <dsp:nvSpPr>
        <dsp:cNvPr id="0" name=""/>
        <dsp:cNvSpPr/>
      </dsp:nvSpPr>
      <dsp:spPr>
        <a:xfrm>
          <a:off x="0" y="114282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Playbooks Makes Sales Easy!</a:t>
          </a:r>
        </a:p>
      </dsp:txBody>
      <dsp:txXfrm>
        <a:off x="47748" y="1190577"/>
        <a:ext cx="10420104" cy="882624"/>
      </dsp:txXfrm>
    </dsp:sp>
    <dsp:sp modelId="{0C6A1583-3E83-4B8D-AEA9-C9DE7BFD66DB}">
      <dsp:nvSpPr>
        <dsp:cNvPr id="0" name=""/>
        <dsp:cNvSpPr/>
      </dsp:nvSpPr>
      <dsp:spPr>
        <a:xfrm>
          <a:off x="0" y="223038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Setting Up Playbooks</a:t>
          </a:r>
        </a:p>
      </dsp:txBody>
      <dsp:txXfrm>
        <a:off x="47748" y="2278137"/>
        <a:ext cx="10420104" cy="882624"/>
      </dsp:txXfrm>
    </dsp:sp>
    <dsp:sp modelId="{85D3DE81-4491-42EC-9905-933E2B65E4AB}">
      <dsp:nvSpPr>
        <dsp:cNvPr id="0" name=""/>
        <dsp:cNvSpPr/>
      </dsp:nvSpPr>
      <dsp:spPr>
        <a:xfrm>
          <a:off x="0" y="331794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Recommended Settings</a:t>
          </a:r>
        </a:p>
      </dsp:txBody>
      <dsp:txXfrm>
        <a:off x="47748" y="3365697"/>
        <a:ext cx="10420104" cy="882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2FB9A-6977-4B64-9116-6D5A23E064C7}">
      <dsp:nvSpPr>
        <dsp:cNvPr id="0" name=""/>
        <dsp:cNvSpPr/>
      </dsp:nvSpPr>
      <dsp:spPr>
        <a:xfrm>
          <a:off x="4877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Open Record</a:t>
          </a:r>
        </a:p>
      </dsp:txBody>
      <dsp:txXfrm>
        <a:off x="367989" y="0"/>
        <a:ext cx="2113194" cy="726223"/>
      </dsp:txXfrm>
    </dsp:sp>
    <dsp:sp modelId="{86E27011-A1B7-49C7-945D-EE010396D0D1}">
      <dsp:nvSpPr>
        <dsp:cNvPr id="0" name=""/>
        <dsp:cNvSpPr/>
      </dsp:nvSpPr>
      <dsp:spPr>
        <a:xfrm>
          <a:off x="2560353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white"/>
              </a:solidFill>
              <a:latin typeface="Lato Light"/>
              <a:ea typeface="+mn-ea"/>
              <a:cs typeface="+mn-cs"/>
            </a:rPr>
            <a:t>Click “Add to Playbooks”</a:t>
          </a:r>
        </a:p>
      </dsp:txBody>
      <dsp:txXfrm>
        <a:off x="2923465" y="0"/>
        <a:ext cx="2113194" cy="726223"/>
      </dsp:txXfrm>
    </dsp:sp>
    <dsp:sp modelId="{C3A147C5-0DAB-4E55-97F5-5567BF32D9AC}">
      <dsp:nvSpPr>
        <dsp:cNvPr id="0" name=""/>
        <dsp:cNvSpPr/>
      </dsp:nvSpPr>
      <dsp:spPr>
        <a:xfrm>
          <a:off x="5115829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Select a Play</a:t>
          </a:r>
        </a:p>
      </dsp:txBody>
      <dsp:txXfrm>
        <a:off x="5478941" y="0"/>
        <a:ext cx="2113194" cy="726223"/>
      </dsp:txXfrm>
    </dsp:sp>
    <dsp:sp modelId="{27BB18A8-3C34-405A-8155-EDDD20FF42D6}">
      <dsp:nvSpPr>
        <dsp:cNvPr id="0" name=""/>
        <dsp:cNvSpPr/>
      </dsp:nvSpPr>
      <dsp:spPr>
        <a:xfrm>
          <a:off x="7671304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Click Finish</a:t>
          </a:r>
        </a:p>
      </dsp:txBody>
      <dsp:txXfrm>
        <a:off x="8034416" y="0"/>
        <a:ext cx="2113194" cy="726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2FB9A-6977-4B64-9116-6D5A23E064C7}">
      <dsp:nvSpPr>
        <dsp:cNvPr id="0" name=""/>
        <dsp:cNvSpPr/>
      </dsp:nvSpPr>
      <dsp:spPr>
        <a:xfrm>
          <a:off x="4877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Select Records in a List View or Report</a:t>
          </a:r>
        </a:p>
      </dsp:txBody>
      <dsp:txXfrm>
        <a:off x="367989" y="0"/>
        <a:ext cx="2113194" cy="726223"/>
      </dsp:txXfrm>
    </dsp:sp>
    <dsp:sp modelId="{86E27011-A1B7-49C7-945D-EE010396D0D1}">
      <dsp:nvSpPr>
        <dsp:cNvPr id="0" name=""/>
        <dsp:cNvSpPr/>
      </dsp:nvSpPr>
      <dsp:spPr>
        <a:xfrm>
          <a:off x="2560353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white"/>
              </a:solidFill>
              <a:latin typeface="Lato Light"/>
              <a:ea typeface="+mn-ea"/>
              <a:cs typeface="+mn-cs"/>
            </a:rPr>
            <a:t>Click “Add to Playbooks”</a:t>
          </a:r>
        </a:p>
      </dsp:txBody>
      <dsp:txXfrm>
        <a:off x="2923465" y="0"/>
        <a:ext cx="2113194" cy="726223"/>
      </dsp:txXfrm>
    </dsp:sp>
    <dsp:sp modelId="{C3A147C5-0DAB-4E55-97F5-5567BF32D9AC}">
      <dsp:nvSpPr>
        <dsp:cNvPr id="0" name=""/>
        <dsp:cNvSpPr/>
      </dsp:nvSpPr>
      <dsp:spPr>
        <a:xfrm>
          <a:off x="5115829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Select a Play</a:t>
          </a:r>
        </a:p>
      </dsp:txBody>
      <dsp:txXfrm>
        <a:off x="5478941" y="0"/>
        <a:ext cx="2113194" cy="726223"/>
      </dsp:txXfrm>
    </dsp:sp>
    <dsp:sp modelId="{27BB18A8-3C34-405A-8155-EDDD20FF42D6}">
      <dsp:nvSpPr>
        <dsp:cNvPr id="0" name=""/>
        <dsp:cNvSpPr/>
      </dsp:nvSpPr>
      <dsp:spPr>
        <a:xfrm>
          <a:off x="7671304" y="0"/>
          <a:ext cx="2839417" cy="726223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Click Finish</a:t>
          </a:r>
        </a:p>
      </dsp:txBody>
      <dsp:txXfrm>
        <a:off x="8034416" y="0"/>
        <a:ext cx="2113194" cy="726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1E529-41D2-4B89-8CCD-0ABFF6F96DF1}">
      <dsp:nvSpPr>
        <dsp:cNvPr id="0" name=""/>
        <dsp:cNvSpPr/>
      </dsp:nvSpPr>
      <dsp:spPr>
        <a:xfrm>
          <a:off x="0" y="5526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Additional Call Features</a:t>
          </a:r>
        </a:p>
      </dsp:txBody>
      <dsp:txXfrm>
        <a:off x="47748" y="103017"/>
        <a:ext cx="10420104" cy="882624"/>
      </dsp:txXfrm>
    </dsp:sp>
    <dsp:sp modelId="{AA214544-74AD-469A-8CEF-4EF3C3DD45B7}">
      <dsp:nvSpPr>
        <dsp:cNvPr id="0" name=""/>
        <dsp:cNvSpPr/>
      </dsp:nvSpPr>
      <dsp:spPr>
        <a:xfrm>
          <a:off x="0" y="114282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Additional Email Features</a:t>
          </a:r>
        </a:p>
      </dsp:txBody>
      <dsp:txXfrm>
        <a:off x="47748" y="1190577"/>
        <a:ext cx="10420104" cy="882624"/>
      </dsp:txXfrm>
    </dsp:sp>
    <dsp:sp modelId="{0C6A1583-3E83-4B8D-AEA9-C9DE7BFD66DB}">
      <dsp:nvSpPr>
        <dsp:cNvPr id="0" name=""/>
        <dsp:cNvSpPr/>
      </dsp:nvSpPr>
      <dsp:spPr>
        <a:xfrm>
          <a:off x="0" y="223038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Scenarios</a:t>
          </a:r>
        </a:p>
      </dsp:txBody>
      <dsp:txXfrm>
        <a:off x="47748" y="2278137"/>
        <a:ext cx="10420104" cy="882624"/>
      </dsp:txXfrm>
    </dsp:sp>
    <dsp:sp modelId="{85D3DE81-4491-42EC-9905-933E2B65E4AB}">
      <dsp:nvSpPr>
        <dsp:cNvPr id="0" name=""/>
        <dsp:cNvSpPr/>
      </dsp:nvSpPr>
      <dsp:spPr>
        <a:xfrm>
          <a:off x="0" y="3317949"/>
          <a:ext cx="10515600" cy="97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Resources</a:t>
          </a:r>
        </a:p>
      </dsp:txBody>
      <dsp:txXfrm>
        <a:off x="47748" y="3365697"/>
        <a:ext cx="10420104" cy="88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8178-A464-4A3A-B65E-0CF507B7B87C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0AAE2-915D-41EB-AE48-916166D4B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case studies to show what</a:t>
            </a:r>
            <a:r>
              <a:rPr lang="en-US" baseline="0"/>
              <a:t> we deliver.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4B325-7CD8-364E-96D3-01C16B6DEE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Best </a:t>
            </a:r>
            <a:r>
              <a:rPr lang="en-US" err="1"/>
              <a:t>Clicpractice</a:t>
            </a:r>
            <a:r>
              <a:rPr lang="en-US"/>
              <a:t> for any new records not currently in Salesforce is to add them in the CRM first and then import to Playbooks.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will only be able send emails from Playbooks once the person is in enrolled in a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still can call it via the Playbooks k to Call in Salesforce</a:t>
            </a:r>
            <a:endParaRPr lang="en-US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AAE2-915D-41EB-AE48-916166D4B2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Best </a:t>
            </a:r>
            <a:r>
              <a:rPr lang="en-US" err="1"/>
              <a:t>Clicpractice</a:t>
            </a:r>
            <a:r>
              <a:rPr lang="en-US"/>
              <a:t> for any new records not currently in Salesforce is to add them in the CRM first and then import to Playbooks.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will only be able send emails from Playbooks once the person is in enrolled in a Play.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still can call it via the Playbooks k to Call in Salesforce</a:t>
            </a:r>
            <a:endParaRPr lang="en-US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AAE2-915D-41EB-AE48-916166D4B2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AAE2-915D-41EB-AE48-916166D4B2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http://</a:t>
            </a:r>
            <a:r>
              <a:rPr lang="en-US" err="1"/>
              <a:t>www.insidesales.com</a:t>
            </a:r>
            <a:r>
              <a:rPr lang="en-US"/>
              <a:t>/</a:t>
            </a:r>
            <a:r>
              <a:rPr lang="en-US" err="1"/>
              <a:t>ebook</a:t>
            </a:r>
            <a:r>
              <a:rPr lang="en-US"/>
              <a:t>/cold-call-voicemail-and-email-strategies-that-work-confirmation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AAE2-915D-41EB-AE48-916166D4B26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7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http://</a:t>
            </a:r>
            <a:r>
              <a:rPr lang="en-US" err="1"/>
              <a:t>www.insidesales.com</a:t>
            </a:r>
            <a:r>
              <a:rPr lang="en-US"/>
              <a:t>/</a:t>
            </a:r>
            <a:r>
              <a:rPr lang="en-US" err="1"/>
              <a:t>ebook</a:t>
            </a:r>
            <a:r>
              <a:rPr lang="en-US"/>
              <a:t>/cold-call-voicemail-and-email-strategies-that-work-confirmation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0AAE2-915D-41EB-AE48-916166D4B26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6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AAE2-915D-41EB-AE48-916166D4B26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DDD10-ED0B-F246-ACF4-CDDCDF2AC5D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B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70" y="0"/>
            <a:ext cx="515243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0" y="1452561"/>
            <a:ext cx="4564080" cy="40163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29270" y="3670299"/>
            <a:ext cx="9144000" cy="969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85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53" y="4489009"/>
            <a:ext cx="11436096" cy="1178012"/>
          </a:xfrm>
        </p:spPr>
        <p:txBody>
          <a:bodyPr anchor="b"/>
          <a:lstStyle>
            <a:lvl1pPr marL="0" indent="0" algn="ctr">
              <a:buNone/>
              <a:defRPr sz="3200" b="0" i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73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53" y="1708298"/>
            <a:ext cx="11436096" cy="34449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0" i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09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C9D14-DF88-409B-ACAC-A8CC6EDA4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2748" y="0"/>
            <a:ext cx="3089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1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53BAB-F208-415B-824B-AFCD8E9ED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6601" y="0"/>
            <a:ext cx="3085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8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68265-145A-4FF1-9C92-F7BF6174E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9589" y="0"/>
            <a:ext cx="3092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0BE96-C4D6-4B37-8F32-81CF8D38F9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6601" y="0"/>
            <a:ext cx="308539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0529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EA5BA-4B0D-4065-A72D-447593549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581" y="433137"/>
            <a:ext cx="11896419" cy="60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FDB3A-5C8B-457B-8A27-2E5B20E7C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581" y="399131"/>
            <a:ext cx="11896418" cy="60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3B640-5EA7-4C9B-A4BE-BAE7E36B1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581" y="399131"/>
            <a:ext cx="11896418" cy="60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7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EA868-760E-4046-94AC-2327CF2AC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581" y="365125"/>
            <a:ext cx="11896418" cy="60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0" y="1452561"/>
            <a:ext cx="4564080" cy="40163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AB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0" y="817561"/>
            <a:ext cx="3842489" cy="338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70" y="0"/>
            <a:ext cx="5152430" cy="3429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45479"/>
            <a:ext cx="961360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436088"/>
            <a:ext cx="265814" cy="3418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824484" y="6347637"/>
            <a:ext cx="1924493" cy="233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38199" y="3678238"/>
            <a:ext cx="9613605" cy="914400"/>
          </a:xfrm>
        </p:spPr>
        <p:txBody>
          <a:bodyPr>
            <a:normAutofit/>
          </a:bodyPr>
          <a:lstStyle>
            <a:lvl1pPr marL="0" indent="0">
              <a:buNone/>
              <a:defRPr lang="en-US" sz="3200" kern="1200" dirty="0" smtClean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0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5C123-02DC-4D77-9B2E-8B9A58AA3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6601" y="0"/>
            <a:ext cx="3085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19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80BDA-AE92-40DB-AC19-E8A1FB2D9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3443" y="0"/>
            <a:ext cx="30885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3361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887E1-1353-4B28-ACBA-752483FB4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3443" y="0"/>
            <a:ext cx="30885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85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2B517-CEA7-4941-AFEC-BAE821FF4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3443" y="0"/>
            <a:ext cx="308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5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BF5C3-2E1B-4DDB-BD80-D79857B366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3443" y="0"/>
            <a:ext cx="308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83F4-60A8-C949-A8DD-B3528604A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8641"/>
            <a:ext cx="10972800" cy="911860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5B61E-684B-C244-94A3-0231FA64E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2" y="1642534"/>
            <a:ext cx="5303309" cy="4271433"/>
          </a:xfrm>
        </p:spPr>
        <p:txBody>
          <a:bodyPr/>
          <a:lstStyle>
            <a:lvl1pPr>
              <a:defRPr/>
            </a:lvl1pPr>
            <a:lvl2pPr>
              <a:defRPr sz="1467"/>
            </a:lvl2pPr>
            <a:lvl3pPr>
              <a:defRPr sz="1333"/>
            </a:lvl3pPr>
            <a:lvl4pPr>
              <a:defRPr sz="1200"/>
            </a:lvl4pPr>
            <a:lvl5pPr>
              <a:defRPr sz="10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78C27-CA07-1947-9DFE-5ED58D759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091" y="1642534"/>
            <a:ext cx="5303308" cy="4271433"/>
          </a:xfrm>
        </p:spPr>
        <p:txBody>
          <a:bodyPr>
            <a:normAutofit/>
          </a:bodyPr>
          <a:lstStyle>
            <a:lvl1pPr indent="-228594" algn="l" defTabSz="914377" rtl="0" eaLnBrk="1" latinLnBrk="0" hangingPunct="1">
              <a:lnSpc>
                <a:spcPct val="120000"/>
              </a:lnSpc>
              <a:buFont typeface="Arial" panose="020B0604020202020204" pitchFamily="34" charset="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594" algn="l" defTabSz="914377" rtl="0" eaLnBrk="1" latinLnBrk="0" hangingPunct="1">
              <a:lnSpc>
                <a:spcPct val="120000"/>
              </a:lnSpc>
              <a:buFont typeface="Arial" panose="020B0604020202020204" pitchFamily="34" charset="0"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594" algn="l" defTabSz="914377" rtl="0" eaLnBrk="1" latinLnBrk="0" hangingPunct="1">
              <a:lnSpc>
                <a:spcPct val="120000"/>
              </a:lnSpc>
              <a:buFont typeface="Arial" panose="020B0604020202020204" pitchFamily="34" charset="0"/>
              <a:defRPr lang="en-US" sz="13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594" algn="l" defTabSz="914377" rtl="0" eaLnBrk="1" latinLnBrk="0" hangingPunct="1">
              <a:lnSpc>
                <a:spcPct val="120000"/>
              </a:lnSpc>
              <a:buFont typeface="Arial" panose="020B0604020202020204" pitchFamily="34" charset="0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594" algn="l" defTabSz="914377" rtl="0" eaLnBrk="1" latinLnBrk="0" hangingPunct="1">
              <a:lnSpc>
                <a:spcPct val="120000"/>
              </a:lnSpc>
              <a:buFont typeface="Arial" panose="020B0604020202020204" pitchFamily="34" charset="0"/>
              <a:defRPr lang="en-US" sz="10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E17CDA-1AF2-FE4D-A470-5F5803C69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‹#›</a:t>
            </a:fld>
            <a:endParaRPr lang="en-US">
              <a:solidFill>
                <a:srgbClr val="006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04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76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32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3" y="310445"/>
            <a:ext cx="3584449" cy="588827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8490" y="310447"/>
            <a:ext cx="7535559" cy="5888271"/>
          </a:xfrm>
        </p:spPr>
        <p:txBody>
          <a:bodyPr anchor="ctr"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14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52" y="310447"/>
            <a:ext cx="5560005" cy="5888271"/>
          </a:xfrm>
        </p:spPr>
        <p:txBody>
          <a:bodyPr anchor="ctr">
            <a:normAutofit/>
          </a:bodyPr>
          <a:lstStyle>
            <a:lvl1pPr>
              <a:defRPr sz="3200"/>
            </a:lvl1pPr>
            <a:lvl2pPr marL="609585" indent="0">
              <a:buNone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6242757" y="310447"/>
            <a:ext cx="5571291" cy="5888271"/>
          </a:xfrm>
        </p:spPr>
        <p:txBody>
          <a:bodyPr anchor="ctr">
            <a:normAutofit/>
          </a:bodyPr>
          <a:lstStyle>
            <a:lvl1pPr>
              <a:defRPr sz="3200"/>
            </a:lvl1pPr>
            <a:lvl2pPr marL="609585" indent="0">
              <a:buNone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53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52" y="310447"/>
            <a:ext cx="3646309" cy="5888271"/>
          </a:xfrm>
        </p:spPr>
        <p:txBody>
          <a:bodyPr anchor="ctr">
            <a:normAutofit/>
          </a:bodyPr>
          <a:lstStyle>
            <a:lvl1pPr>
              <a:defRPr sz="3200"/>
            </a:lvl1pPr>
            <a:lvl2pPr marL="609585" indent="0">
              <a:buNone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4255912" y="310447"/>
            <a:ext cx="3680179" cy="5888271"/>
          </a:xfrm>
        </p:spPr>
        <p:txBody>
          <a:bodyPr anchor="ctr">
            <a:normAutofit/>
          </a:bodyPr>
          <a:lstStyle>
            <a:lvl1pPr>
              <a:defRPr sz="3200"/>
            </a:lvl1pPr>
            <a:lvl2pPr marL="609585" indent="0">
              <a:buNone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8133869" y="310447"/>
            <a:ext cx="3680179" cy="5888271"/>
          </a:xfrm>
        </p:spPr>
        <p:txBody>
          <a:bodyPr anchor="ctr">
            <a:normAutofit/>
          </a:bodyPr>
          <a:lstStyle>
            <a:lvl1pPr>
              <a:defRPr sz="3200"/>
            </a:lvl1pPr>
            <a:lvl2pPr marL="609585" indent="0">
              <a:buNone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53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7952" y="310445"/>
            <a:ext cx="6576005" cy="588827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15200" y="310445"/>
            <a:ext cx="4498848" cy="588827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667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345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17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70" y="6392190"/>
            <a:ext cx="1685330" cy="148309"/>
          </a:xfrm>
          <a:prstGeom prst="rect">
            <a:avLst/>
          </a:prstGeom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4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9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94" r:id="rId21"/>
    <p:sldLayoutId id="2147483696" r:id="rId22"/>
    <p:sldLayoutId id="2147483697" r:id="rId23"/>
    <p:sldLayoutId id="2147483698" r:id="rId24"/>
    <p:sldLayoutId id="2147483695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inyurl.com/isdcplaybook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5.png"/><Relationship Id="rId9" Type="http://schemas.microsoft.com/office/2007/relationships/diagramDrawing" Target="../diagrams/drawing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125E-C28F-4C61-BB30-E58C5098D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578" y="5541044"/>
            <a:ext cx="5907090" cy="969963"/>
          </a:xfrm>
        </p:spPr>
        <p:txBody>
          <a:bodyPr/>
          <a:lstStyle/>
          <a:p>
            <a:pPr algn="ctr"/>
            <a:r>
              <a:rPr lang="en-US"/>
              <a:t>Playbooks Foundations</a:t>
            </a:r>
          </a:p>
        </p:txBody>
      </p:sp>
    </p:spTree>
    <p:extLst>
      <p:ext uri="{BB962C8B-B14F-4D97-AF65-F5344CB8AC3E}">
        <p14:creationId xmlns:p14="http://schemas.microsoft.com/office/powerpoint/2010/main" val="177154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D6C0-F6E2-4D8A-ABD5-80D9C34D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a Phone Call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5219219-4B36-4961-B819-2DCFA3C39488}"/>
              </a:ext>
            </a:extLst>
          </p:cNvPr>
          <p:cNvSpPr/>
          <p:nvPr/>
        </p:nvSpPr>
        <p:spPr>
          <a:xfrm>
            <a:off x="7877263" y="579945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439A6-CEFF-4737-B09E-E43AF7B3C1DE}"/>
              </a:ext>
            </a:extLst>
          </p:cNvPr>
          <p:cNvSpPr txBox="1"/>
          <p:nvPr/>
        </p:nvSpPr>
        <p:spPr>
          <a:xfrm>
            <a:off x="1771255" y="2134782"/>
            <a:ext cx="544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My first task is to call Chris Larkin at General Electric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48C73-CC2C-41E3-B6A0-3203BD021B33}"/>
              </a:ext>
            </a:extLst>
          </p:cNvPr>
          <p:cNvSpPr txBox="1"/>
          <p:nvPr/>
        </p:nvSpPr>
        <p:spPr>
          <a:xfrm>
            <a:off x="943482" y="3193193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My manager has provided me with some prompts to assist on my call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9310A-7C4B-43DD-BB51-AB4B2972B997}"/>
              </a:ext>
            </a:extLst>
          </p:cNvPr>
          <p:cNvSpPr txBox="1"/>
          <p:nvPr/>
        </p:nvSpPr>
        <p:spPr>
          <a:xfrm>
            <a:off x="943482" y="4251604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 can select the best number to reach Chris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80B70-442D-4C56-8242-F97107F4244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I am ready to call I just click “Dial”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06B14EF-D2C3-4708-9CBA-F7D2143B2B12}"/>
              </a:ext>
            </a:extLst>
          </p:cNvPr>
          <p:cNvSpPr/>
          <p:nvPr/>
        </p:nvSpPr>
        <p:spPr>
          <a:xfrm>
            <a:off x="7877263" y="2706893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5C43A0-E5A3-4880-9D29-87DF1B7E4D03}"/>
              </a:ext>
            </a:extLst>
          </p:cNvPr>
          <p:cNvSpPr/>
          <p:nvPr/>
        </p:nvSpPr>
        <p:spPr>
          <a:xfrm>
            <a:off x="7877263" y="4267963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3B37CEA-1E3C-4526-B6C8-4C31CBDCB4FD}"/>
              </a:ext>
            </a:extLst>
          </p:cNvPr>
          <p:cNvSpPr/>
          <p:nvPr/>
        </p:nvSpPr>
        <p:spPr>
          <a:xfrm>
            <a:off x="7877263" y="632949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18073 0.004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676B-36A4-43A8-AEFB-56BE5EA3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a Phone 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98394-C13F-469D-9C0B-DF6EAFF42B8F}"/>
              </a:ext>
            </a:extLst>
          </p:cNvPr>
          <p:cNvSpPr txBox="1"/>
          <p:nvPr/>
        </p:nvSpPr>
        <p:spPr>
          <a:xfrm>
            <a:off x="1771255" y="2134782"/>
            <a:ext cx="544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I click “Dial”, my desk phone will 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E2B5-F652-4334-AE3A-F5071E02C294}"/>
              </a:ext>
            </a:extLst>
          </p:cNvPr>
          <p:cNvSpPr txBox="1"/>
          <p:nvPr/>
        </p:nvSpPr>
        <p:spPr>
          <a:xfrm>
            <a:off x="943482" y="3193193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 answer it, and the call begins ring out to Chris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3F2E7-B258-4059-89CA-4AD8B0724555}"/>
              </a:ext>
            </a:extLst>
          </p:cNvPr>
          <p:cNvSpPr txBox="1"/>
          <p:nvPr/>
        </p:nvSpPr>
        <p:spPr>
          <a:xfrm>
            <a:off x="943482" y="4251604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Chris answers, and we have a great conversation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70831-3E18-4788-AD68-29F35173D66E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we are through, I click “End” to hang up the call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F81E08B-BA2D-4781-B8B1-0FB5B0AB9A84}"/>
              </a:ext>
            </a:extLst>
          </p:cNvPr>
          <p:cNvSpPr/>
          <p:nvPr/>
        </p:nvSpPr>
        <p:spPr>
          <a:xfrm>
            <a:off x="7877263" y="632949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18073 0.004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676B-36A4-43A8-AEFB-56BE5EA3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a Phone 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98394-C13F-469D-9C0B-DF6EAFF42B8F}"/>
              </a:ext>
            </a:extLst>
          </p:cNvPr>
          <p:cNvSpPr txBox="1"/>
          <p:nvPr/>
        </p:nvSpPr>
        <p:spPr>
          <a:xfrm>
            <a:off x="1617250" y="2134782"/>
            <a:ext cx="575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After ending the call, I disposition it as a Correct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E2B5-F652-4334-AE3A-F5071E02C294}"/>
              </a:ext>
            </a:extLst>
          </p:cNvPr>
          <p:cNvSpPr txBox="1"/>
          <p:nvPr/>
        </p:nvSpPr>
        <p:spPr>
          <a:xfrm>
            <a:off x="943482" y="3193193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Write a few notes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3F2E7-B258-4059-89CA-4AD8B0724555}"/>
              </a:ext>
            </a:extLst>
          </p:cNvPr>
          <p:cNvSpPr txBox="1"/>
          <p:nvPr/>
        </p:nvSpPr>
        <p:spPr>
          <a:xfrm>
            <a:off x="943482" y="4251604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Then click “Save”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6488A51-37C7-4391-B879-E14031DF29A7}"/>
              </a:ext>
            </a:extLst>
          </p:cNvPr>
          <p:cNvSpPr/>
          <p:nvPr/>
        </p:nvSpPr>
        <p:spPr>
          <a:xfrm>
            <a:off x="7877263" y="323109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B83945D-1915-4736-A8A4-803C0A50AECF}"/>
              </a:ext>
            </a:extLst>
          </p:cNvPr>
          <p:cNvSpPr/>
          <p:nvPr/>
        </p:nvSpPr>
        <p:spPr>
          <a:xfrm>
            <a:off x="7877263" y="221059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217F2-1715-46F6-B91D-90E0D5EAD99C}"/>
              </a:ext>
            </a:extLst>
          </p:cNvPr>
          <p:cNvSpPr/>
          <p:nvPr/>
        </p:nvSpPr>
        <p:spPr>
          <a:xfrm>
            <a:off x="9389444" y="3405188"/>
            <a:ext cx="2622884" cy="3048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BA9507-A7B9-49D6-B24E-EF6D320DF050}"/>
              </a:ext>
            </a:extLst>
          </p:cNvPr>
          <p:cNvSpPr/>
          <p:nvPr/>
        </p:nvSpPr>
        <p:spPr>
          <a:xfrm>
            <a:off x="7877263" y="632949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18073 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9" grpId="1" animBg="1"/>
      <p:bldP spid="12" grpId="0" animBg="1"/>
      <p:bldP spid="12" grpId="1" animBg="1"/>
      <p:bldP spid="3" grpId="0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8F3C-2E9E-4C63-8366-F730C6BF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Sending an Email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7027B-E748-4EF7-B9E7-91C90BEBE93A}"/>
              </a:ext>
            </a:extLst>
          </p:cNvPr>
          <p:cNvSpPr txBox="1"/>
          <p:nvPr/>
        </p:nvSpPr>
        <p:spPr>
          <a:xfrm>
            <a:off x="1771255" y="2134782"/>
            <a:ext cx="544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My next step is to send Chris an email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05C2A-F501-4BAE-ADBB-C7011456A83B}"/>
              </a:ext>
            </a:extLst>
          </p:cNvPr>
          <p:cNvSpPr txBox="1"/>
          <p:nvPr/>
        </p:nvSpPr>
        <p:spPr>
          <a:xfrm>
            <a:off x="943482" y="3193193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 email template is populated for me to customize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26961-ABFC-4447-BA12-EBEC90A2D54B}"/>
              </a:ext>
            </a:extLst>
          </p:cNvPr>
          <p:cNvSpPr txBox="1"/>
          <p:nvPr/>
        </p:nvSpPr>
        <p:spPr>
          <a:xfrm>
            <a:off x="943482" y="6149110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Clicking Send will schedule the email to be delivered at the ideal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4AA0C-96F7-4597-9B40-357BA447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97" y="3730084"/>
            <a:ext cx="2366785" cy="2251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71287-1F0E-4948-B19B-D995397D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53" y="3730084"/>
            <a:ext cx="2869124" cy="22514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FD502C-B1DC-4C6D-BA08-336A1D671952}"/>
              </a:ext>
            </a:extLst>
          </p:cNvPr>
          <p:cNvSpPr/>
          <p:nvPr/>
        </p:nvSpPr>
        <p:spPr>
          <a:xfrm>
            <a:off x="6454775" y="4679832"/>
            <a:ext cx="764172" cy="136525"/>
          </a:xfrm>
          <a:prstGeom prst="rect">
            <a:avLst/>
          </a:prstGeom>
          <a:solidFill>
            <a:srgbClr val="E5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1CCB3-44FF-423C-9512-F22DB01C6574}"/>
              </a:ext>
            </a:extLst>
          </p:cNvPr>
          <p:cNvSpPr txBox="1"/>
          <p:nvPr/>
        </p:nvSpPr>
        <p:spPr>
          <a:xfrm>
            <a:off x="6388100" y="4640373"/>
            <a:ext cx="793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AI Insights</a:t>
            </a:r>
          </a:p>
        </p:txBody>
      </p:sp>
    </p:spTree>
    <p:extLst>
      <p:ext uri="{BB962C8B-B14F-4D97-AF65-F5344CB8AC3E}">
        <p14:creationId xmlns:p14="http://schemas.microsoft.com/office/powerpoint/2010/main" val="5371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2D09-215C-4B05-9BBE-9833A24F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Marking a Play Successful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9C27E-E984-4686-BC41-0BAFFF5C2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351" y="2983761"/>
            <a:ext cx="2074189" cy="120994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3A88B-BDB9-4197-AF33-46CBE167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14" y="1847345"/>
            <a:ext cx="1884044" cy="1056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03CA2-EBBA-48AE-8EF7-F343BFB52371}"/>
              </a:ext>
            </a:extLst>
          </p:cNvPr>
          <p:cNvSpPr txBox="1"/>
          <p:nvPr/>
        </p:nvSpPr>
        <p:spPr>
          <a:xfrm>
            <a:off x="1771255" y="2134782"/>
            <a:ext cx="544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Success means that I completed the goal of my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1E37E-1AC2-43DC-960F-A1A3763B8AF7}"/>
              </a:ext>
            </a:extLst>
          </p:cNvPr>
          <p:cNvSpPr txBox="1"/>
          <p:nvPr/>
        </p:nvSpPr>
        <p:spPr>
          <a:xfrm>
            <a:off x="943482" y="3193193"/>
            <a:ext cx="710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I mark the Play Successful, the Success status syncs </a:t>
            </a:r>
          </a:p>
          <a:p>
            <a:pPr algn="ctr"/>
            <a:r>
              <a:rPr lang="en-US"/>
              <a:t>back to Salesforce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7868A-B188-486B-AD8B-F3312FAD975B}"/>
              </a:ext>
            </a:extLst>
          </p:cNvPr>
          <p:cNvSpPr txBox="1"/>
          <p:nvPr/>
        </p:nvSpPr>
        <p:spPr>
          <a:xfrm>
            <a:off x="532002" y="4251604"/>
            <a:ext cx="792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My manager uses successful plays to identify what is working and what is not</a:t>
            </a:r>
          </a:p>
        </p:txBody>
      </p:sp>
    </p:spTree>
    <p:extLst>
      <p:ext uri="{BB962C8B-B14F-4D97-AF65-F5344CB8AC3E}">
        <p14:creationId xmlns:p14="http://schemas.microsoft.com/office/powerpoint/2010/main" val="10315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D865-4350-42EA-AAA0-8467F56C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40DD2-41CA-4E48-850E-68CD7001D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0"/>
          <a:stretch/>
        </p:blipFill>
        <p:spPr>
          <a:xfrm>
            <a:off x="838200" y="1404041"/>
            <a:ext cx="7700894" cy="4976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9A341-5457-4B48-8A8B-CE91A18C0F26}"/>
              </a:ext>
            </a:extLst>
          </p:cNvPr>
          <p:cNvSpPr txBox="1"/>
          <p:nvPr/>
        </p:nvSpPr>
        <p:spPr>
          <a:xfrm>
            <a:off x="9053812" y="2204866"/>
            <a:ext cx="2753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Playbooks automatically syncs all of my activities to Salesforce.</a:t>
            </a:r>
          </a:p>
          <a:p>
            <a:pPr algn="ctr"/>
            <a:endParaRPr lang="en-US"/>
          </a:p>
          <a:p>
            <a:pPr algn="ctr"/>
            <a:r>
              <a:rPr lang="en-US"/>
              <a:t>Here I can see my call and email that I just sent to Chris!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CC59747-6BDD-4B71-AC41-9B22231CD710}"/>
              </a:ext>
            </a:extLst>
          </p:cNvPr>
          <p:cNvSpPr/>
          <p:nvPr/>
        </p:nvSpPr>
        <p:spPr>
          <a:xfrm rot="10800000">
            <a:off x="7854186" y="5189706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0.16107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DB4B7-A161-4A19-B320-26507CC72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Setting Up Playbooks</a:t>
            </a:r>
          </a:p>
        </p:txBody>
      </p:sp>
    </p:spTree>
    <p:extLst>
      <p:ext uri="{BB962C8B-B14F-4D97-AF65-F5344CB8AC3E}">
        <p14:creationId xmlns:p14="http://schemas.microsoft.com/office/powerpoint/2010/main" val="386236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EB44-5A64-4BC1-9300-33D18E57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Make Chrome the Default Browser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D990656-EA13-4384-900C-225400C84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2" y="1642535"/>
            <a:ext cx="10810999" cy="1520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In Chrome, go to the Menu (three dots) in the top right corner.</a:t>
            </a:r>
          </a:p>
          <a:p>
            <a:pPr marL="0" indent="0">
              <a:buNone/>
            </a:pPr>
            <a:r>
              <a:rPr lang="en-US" sz="2000"/>
              <a:t>Go to Settings</a:t>
            </a:r>
          </a:p>
          <a:p>
            <a:pPr marL="0" indent="0">
              <a:buNone/>
            </a:pPr>
            <a:r>
              <a:rPr lang="en-US" sz="2000"/>
              <a:t>Scroll down and click “Make Default” in the Default Browser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A7542-9DBC-47AD-8D84-4D4FF863BAC5}"/>
              </a:ext>
            </a:extLst>
          </p:cNvPr>
          <p:cNvSpPr txBox="1"/>
          <p:nvPr/>
        </p:nvSpPr>
        <p:spPr>
          <a:xfrm>
            <a:off x="771399" y="962439"/>
            <a:ext cx="11066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b="1">
              <a:solidFill>
                <a:srgbClr val="53565A"/>
              </a:solidFill>
            </a:endParaRPr>
          </a:p>
          <a:p>
            <a:pPr marL="342900" indent="-342900">
              <a:buFontTx/>
              <a:buAutoNum type="arabicParenR"/>
            </a:pPr>
            <a:endParaRPr lang="en-US" sz="2000">
              <a:solidFill>
                <a:srgbClr val="53565A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F4EBB8-2CFB-4459-98B6-8352F70C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4014002"/>
            <a:ext cx="6724650" cy="133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AA9D9C-CF97-4FA9-8434-E9B8FE354B84}"/>
              </a:ext>
            </a:extLst>
          </p:cNvPr>
          <p:cNvCxnSpPr/>
          <p:nvPr/>
        </p:nvCxnSpPr>
        <p:spPr>
          <a:xfrm>
            <a:off x="6924583" y="3533313"/>
            <a:ext cx="1136341" cy="1109708"/>
          </a:xfrm>
          <a:prstGeom prst="straightConnector1">
            <a:avLst/>
          </a:prstGeom>
          <a:ln w="12700" cap="sq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8724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EB44-5A64-4BC1-9300-33D18E57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Installing the Playbooks Extension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A7542-9DBC-47AD-8D84-4D4FF863BAC5}"/>
              </a:ext>
            </a:extLst>
          </p:cNvPr>
          <p:cNvSpPr txBox="1"/>
          <p:nvPr/>
        </p:nvSpPr>
        <p:spPr>
          <a:xfrm>
            <a:off x="838200" y="1768351"/>
            <a:ext cx="110666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2000">
                <a:solidFill>
                  <a:srgbClr val="53565A"/>
                </a:solidFill>
              </a:rPr>
              <a:t>In Chrome, go to </a:t>
            </a:r>
            <a:r>
              <a:rPr lang="en-US" sz="2000">
                <a:solidFill>
                  <a:srgbClr val="53565A"/>
                </a:solidFill>
                <a:hlinkClick r:id="rId2"/>
              </a:rPr>
              <a:t>https://tinyurl.com/isdcplaybooks</a:t>
            </a:r>
            <a:r>
              <a:rPr lang="en-US" sz="2000">
                <a:solidFill>
                  <a:srgbClr val="53565A"/>
                </a:solidFill>
              </a:rPr>
              <a:t> </a:t>
            </a:r>
          </a:p>
          <a:p>
            <a:pPr marL="342900" indent="-342900">
              <a:buFontTx/>
              <a:buAutoNum type="arabicParenR"/>
            </a:pPr>
            <a:endParaRPr lang="en-US" sz="2000">
              <a:solidFill>
                <a:srgbClr val="53565A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IN" sz="2000">
                <a:solidFill>
                  <a:srgbClr val="53565A"/>
                </a:solidFill>
              </a:rPr>
              <a:t>Click on ‘Add to Chrome’ button</a:t>
            </a:r>
            <a:endParaRPr lang="en-US" sz="2000">
              <a:solidFill>
                <a:srgbClr val="53565A"/>
              </a:solidFill>
            </a:endParaRPr>
          </a:p>
          <a:p>
            <a:pPr lvl="1"/>
            <a:endParaRPr lang="en-US" sz="2000">
              <a:solidFill>
                <a:srgbClr val="53565A"/>
              </a:solidFill>
            </a:endParaRPr>
          </a:p>
          <a:p>
            <a:pPr marL="342900" indent="-342900">
              <a:buFontTx/>
              <a:buAutoNum type="arabicParenR"/>
            </a:pPr>
            <a:endParaRPr lang="en-US" sz="2000">
              <a:solidFill>
                <a:srgbClr val="53565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657A8-5F91-47BC-8AEE-149B6E18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71" y="3658488"/>
            <a:ext cx="9484258" cy="22370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25C72F3-9570-4526-90D3-CE5B92DEB99C}"/>
              </a:ext>
            </a:extLst>
          </p:cNvPr>
          <p:cNvSpPr/>
          <p:nvPr/>
        </p:nvSpPr>
        <p:spPr>
          <a:xfrm>
            <a:off x="7297595" y="4702689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03125 0.000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EB44-5A64-4BC1-9300-33D18E57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911860"/>
          </a:xfrm>
        </p:spPr>
        <p:txBody>
          <a:bodyPr/>
          <a:lstStyle/>
          <a:p>
            <a:r>
              <a:rPr lang="en-US">
                <a:latin typeface="+mn-lt"/>
              </a:rPr>
              <a:t>Installing the Playbooks Extension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A7542-9DBC-47AD-8D84-4D4FF863BAC5}"/>
              </a:ext>
            </a:extLst>
          </p:cNvPr>
          <p:cNvSpPr txBox="1"/>
          <p:nvPr/>
        </p:nvSpPr>
        <p:spPr>
          <a:xfrm>
            <a:off x="771399" y="962439"/>
            <a:ext cx="1106664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en-IN" sz="2000" b="1">
                <a:solidFill>
                  <a:srgbClr val="53565A"/>
                </a:solidFill>
              </a:rPr>
              <a:t>Click ‘Add extension’</a:t>
            </a: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en-IN" sz="2000" b="1">
                <a:solidFill>
                  <a:srgbClr val="53565A"/>
                </a:solidFill>
              </a:rPr>
              <a:t>Playbooks is now ready for use!</a:t>
            </a:r>
            <a:endParaRPr lang="en-US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marL="457200" indent="-457200">
              <a:buFont typeface="+mj-lt"/>
              <a:buAutoNum type="arabicParenR" startAt="3"/>
            </a:pPr>
            <a:endParaRPr lang="en-IN" sz="2000" b="1">
              <a:solidFill>
                <a:srgbClr val="53565A"/>
              </a:solidFill>
            </a:endParaRPr>
          </a:p>
          <a:p>
            <a:pPr lvl="1"/>
            <a:endParaRPr lang="en-US" sz="2000">
              <a:solidFill>
                <a:srgbClr val="53565A"/>
              </a:solidFill>
            </a:endParaRPr>
          </a:p>
          <a:p>
            <a:pPr marL="342900" indent="-342900">
              <a:buFontTx/>
              <a:buAutoNum type="arabicParenR"/>
            </a:pPr>
            <a:endParaRPr lang="en-US" sz="2000">
              <a:solidFill>
                <a:srgbClr val="53565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35FCB-5DA6-4600-84E2-DF6D74B5C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" t="1519" r="910" b="1970"/>
          <a:stretch/>
        </p:blipFill>
        <p:spPr>
          <a:xfrm>
            <a:off x="6613864" y="2045952"/>
            <a:ext cx="4287916" cy="2849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0416453-C16E-46DC-96A8-89114E4A50CF}"/>
              </a:ext>
            </a:extLst>
          </p:cNvPr>
          <p:cNvCxnSpPr>
            <a:cxnSpLocks/>
          </p:cNvCxnSpPr>
          <p:nvPr/>
        </p:nvCxnSpPr>
        <p:spPr>
          <a:xfrm>
            <a:off x="3861786" y="3311371"/>
            <a:ext cx="4527612" cy="1269507"/>
          </a:xfrm>
          <a:prstGeom prst="bentConnector3">
            <a:avLst/>
          </a:prstGeom>
          <a:ln w="12700" cap="sq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8C29EB5-3CF3-4DEA-9048-5EA559FB756A}"/>
              </a:ext>
            </a:extLst>
          </p:cNvPr>
          <p:cNvSpPr/>
          <p:nvPr/>
        </p:nvSpPr>
        <p:spPr>
          <a:xfrm>
            <a:off x="8491491" y="4303900"/>
            <a:ext cx="1154097" cy="488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51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A14AD8-C219-409E-8A0B-E04D20915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7299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361E9B-BEC5-4A66-BF8C-A2AF72EE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645" y="4301584"/>
            <a:ext cx="3426278" cy="2284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3EB44-5A64-4BC1-9300-33D18E57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911860"/>
          </a:xfrm>
        </p:spPr>
        <p:txBody>
          <a:bodyPr/>
          <a:lstStyle/>
          <a:p>
            <a:r>
              <a:rPr lang="en-US">
                <a:latin typeface="+mn-lt"/>
              </a:rPr>
              <a:t>Installation Complete!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4916602" y="2062450"/>
            <a:ext cx="978408" cy="484632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149287"/>
            <a:ext cx="5430984" cy="3950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The Playbooks plug-in appears on top of Salesforce</a:t>
            </a:r>
          </a:p>
        </p:txBody>
      </p:sp>
      <p:sp>
        <p:nvSpPr>
          <p:cNvPr id="12" name="Right Arrow 11"/>
          <p:cNvSpPr/>
          <p:nvPr/>
        </p:nvSpPr>
        <p:spPr>
          <a:xfrm rot="10800000">
            <a:off x="5973245" y="5201360"/>
            <a:ext cx="978408" cy="484632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3940" y="5102159"/>
            <a:ext cx="3596560" cy="6830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Click this button to sign into Playbooks with Salesforce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612AB-6DF2-4D52-B610-0D3E41E5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6349"/>
            <a:ext cx="3829584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21</a:t>
            </a:fld>
            <a:endParaRPr lang="en-US">
              <a:solidFill>
                <a:srgbClr val="006FC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A32C2-6756-4610-B1EA-31B3B425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311" y="0"/>
            <a:ext cx="3052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22</a:t>
            </a:fld>
            <a:endParaRPr lang="en-US">
              <a:solidFill>
                <a:srgbClr val="006FC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8AEB5-4C23-49A1-B7A4-02544D9CE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21" y="0"/>
            <a:ext cx="308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23</a:t>
            </a:fld>
            <a:endParaRPr lang="en-US">
              <a:solidFill>
                <a:srgbClr val="006FC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E368D-EC1B-430E-A710-38F5FD8C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332" y="0"/>
            <a:ext cx="30776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4981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24</a:t>
            </a:fld>
            <a:endParaRPr lang="en-US">
              <a:solidFill>
                <a:srgbClr val="006FC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3AAEA-ECB1-4CFC-A244-CD1F83F0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332" y="0"/>
            <a:ext cx="307766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895A7B-F069-4128-8F8D-ABF29B8E8905}"/>
              </a:ext>
            </a:extLst>
          </p:cNvPr>
          <p:cNvSpPr txBox="1"/>
          <p:nvPr/>
        </p:nvSpPr>
        <p:spPr>
          <a:xfrm>
            <a:off x="2146474" y="2197232"/>
            <a:ext cx="5430984" cy="1735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Set your Role: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endParaRPr lang="en-US">
              <a:solidFill>
                <a:srgbClr val="53565A"/>
              </a:solidFill>
            </a:endParaRP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Account Executive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Inside Sales</a:t>
            </a:r>
          </a:p>
        </p:txBody>
      </p:sp>
    </p:spTree>
    <p:extLst>
      <p:ext uri="{BB962C8B-B14F-4D97-AF65-F5344CB8AC3E}">
        <p14:creationId xmlns:p14="http://schemas.microsoft.com/office/powerpoint/2010/main" val="28750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25</a:t>
            </a:fld>
            <a:endParaRPr lang="en-US">
              <a:solidFill>
                <a:srgbClr val="006FC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64EAC-663D-47C9-B11F-160F77F3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243" y="0"/>
            <a:ext cx="306675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A4A95F-10AD-47AB-A8F2-BAEB39D37D99}"/>
              </a:ext>
            </a:extLst>
          </p:cNvPr>
          <p:cNvSpPr txBox="1"/>
          <p:nvPr/>
        </p:nvSpPr>
        <p:spPr>
          <a:xfrm>
            <a:off x="2146474" y="2197232"/>
            <a:ext cx="5430984" cy="1735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Click “Connect”, to connect Playbooks to Salesforce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endParaRPr lang="en-US">
              <a:solidFill>
                <a:srgbClr val="53565A"/>
              </a:solidFill>
            </a:endParaRP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When prompted in the popup window, click “Allow”</a:t>
            </a:r>
          </a:p>
        </p:txBody>
      </p:sp>
      <p:pic>
        <p:nvPicPr>
          <p:cNvPr id="2051" name="Picture 3" descr="EBA00160C49CE749AE99521B7539C991@NAMP161">
            <a:extLst>
              <a:ext uri="{FF2B5EF4-FFF2-40B4-BE49-F238E27FC236}">
                <a16:creationId xmlns:a16="http://schemas.microsoft.com/office/drawing/2014/main" id="{43061DA2-0D61-4453-A6BC-3C5310B3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718" y="4009007"/>
            <a:ext cx="2305050" cy="269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80D47C8-A3B7-4408-B7E5-12948EEF2666}"/>
              </a:ext>
            </a:extLst>
          </p:cNvPr>
          <p:cNvSpPr/>
          <p:nvPr/>
        </p:nvSpPr>
        <p:spPr>
          <a:xfrm rot="10800000">
            <a:off x="10035466" y="5937804"/>
            <a:ext cx="861134" cy="514904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795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26</a:t>
            </a:fld>
            <a:endParaRPr lang="en-US">
              <a:solidFill>
                <a:srgbClr val="006FC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60ABA-168C-4975-A324-7771DFC8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482" y="0"/>
            <a:ext cx="30745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00CA1-AF18-488B-954A-C26C15952098}"/>
              </a:ext>
            </a:extLst>
          </p:cNvPr>
          <p:cNvSpPr txBox="1"/>
          <p:nvPr/>
        </p:nvSpPr>
        <p:spPr>
          <a:xfrm>
            <a:off x="2146474" y="2197232"/>
            <a:ext cx="5430984" cy="1735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Click the plus sign</a:t>
            </a:r>
          </a:p>
        </p:txBody>
      </p:sp>
    </p:spTree>
    <p:extLst>
      <p:ext uri="{BB962C8B-B14F-4D97-AF65-F5344CB8AC3E}">
        <p14:creationId xmlns:p14="http://schemas.microsoft.com/office/powerpoint/2010/main" val="716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F02F54-5763-40B5-8DA5-911FEF947353}"/>
              </a:ext>
            </a:extLst>
          </p:cNvPr>
          <p:cNvSpPr/>
          <p:nvPr/>
        </p:nvSpPr>
        <p:spPr>
          <a:xfrm>
            <a:off x="10448544" y="5520410"/>
            <a:ext cx="1438656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5C09A-3904-42AF-8372-31D301EC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15" y="1272209"/>
            <a:ext cx="10965970" cy="5585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00CA1-AF18-488B-954A-C26C15952098}"/>
              </a:ext>
            </a:extLst>
          </p:cNvPr>
          <p:cNvSpPr txBox="1"/>
          <p:nvPr/>
        </p:nvSpPr>
        <p:spPr>
          <a:xfrm>
            <a:off x="613015" y="6350357"/>
            <a:ext cx="10965970" cy="50764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/>
              <a:t>Add some people that you need to call today</a:t>
            </a:r>
          </a:p>
        </p:txBody>
      </p:sp>
    </p:spTree>
    <p:extLst>
      <p:ext uri="{BB962C8B-B14F-4D97-AF65-F5344CB8AC3E}">
        <p14:creationId xmlns:p14="http://schemas.microsoft.com/office/powerpoint/2010/main" val="41267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Time User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3060-AFF8-438E-A9A0-E409B5DAD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297507"/>
            <a:ext cx="609600" cy="3064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C716A-E560-2D44-8739-72D446B232A5}" type="slidenum">
              <a:rPr lang="en-US" smtClean="0">
                <a:solidFill>
                  <a:srgbClr val="006FCF"/>
                </a:solidFill>
              </a:rPr>
              <a:pPr/>
              <a:t>28</a:t>
            </a:fld>
            <a:endParaRPr lang="en-US">
              <a:solidFill>
                <a:srgbClr val="006FC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239FB-EAC3-4BBE-B6D9-8D7F41A07BB3}"/>
              </a:ext>
            </a:extLst>
          </p:cNvPr>
          <p:cNvSpPr txBox="1"/>
          <p:nvPr/>
        </p:nvSpPr>
        <p:spPr>
          <a:xfrm>
            <a:off x="2146474" y="2197232"/>
            <a:ext cx="5430984" cy="1735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Add your desk phone number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endParaRPr lang="en-US">
              <a:solidFill>
                <a:srgbClr val="53565A"/>
              </a:solidFill>
            </a:endParaRP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Then, begin working the people that you just added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endParaRPr lang="en-US">
              <a:solidFill>
                <a:srgbClr val="53565A"/>
              </a:solidFill>
            </a:endParaRP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Playbooks will guide you through the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43B98-B837-4156-AF85-6466391C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601" y="0"/>
            <a:ext cx="3085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DB4B7-A161-4A19-B320-26507CC72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Recommended Settings</a:t>
            </a:r>
          </a:p>
        </p:txBody>
      </p:sp>
    </p:spTree>
    <p:extLst>
      <p:ext uri="{BB962C8B-B14F-4D97-AF65-F5344CB8AC3E}">
        <p14:creationId xmlns:p14="http://schemas.microsoft.com/office/powerpoint/2010/main" val="99192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DB4B7-A161-4A19-B320-26507CC72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Playbooks?</a:t>
            </a:r>
          </a:p>
        </p:txBody>
      </p:sp>
    </p:spTree>
    <p:extLst>
      <p:ext uri="{BB962C8B-B14F-4D97-AF65-F5344CB8AC3E}">
        <p14:creationId xmlns:p14="http://schemas.microsoft.com/office/powerpoint/2010/main" val="3103605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Settings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454182B-4789-4822-A453-2271049A9212}"/>
              </a:ext>
            </a:extLst>
          </p:cNvPr>
          <p:cNvSpPr/>
          <p:nvPr/>
        </p:nvSpPr>
        <p:spPr>
          <a:xfrm>
            <a:off x="7840687" y="3964246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CC278-F288-451D-9CE9-EB3FE32F9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1824"/>
            <a:ext cx="6241744" cy="5286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Settings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660D5-DA01-4417-ACFC-7A9672E74355}"/>
              </a:ext>
            </a:extLst>
          </p:cNvPr>
          <p:cNvSpPr txBox="1"/>
          <p:nvPr/>
        </p:nvSpPr>
        <p:spPr>
          <a:xfrm>
            <a:off x="7812156" y="2561212"/>
            <a:ext cx="3750893" cy="17355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Enable Desktop Notifications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&amp;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Enable Side By Side Mode</a:t>
            </a:r>
          </a:p>
        </p:txBody>
      </p:sp>
    </p:spTree>
    <p:extLst>
      <p:ext uri="{BB962C8B-B14F-4D97-AF65-F5344CB8AC3E}">
        <p14:creationId xmlns:p14="http://schemas.microsoft.com/office/powerpoint/2010/main" val="19919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Settings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5C1E1-604C-4D02-9353-65C253E07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1846"/>
            <a:ext cx="6632016" cy="3557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8A293-5C5C-4895-BAFE-9D6004C7F7EB}"/>
              </a:ext>
            </a:extLst>
          </p:cNvPr>
          <p:cNvSpPr txBox="1"/>
          <p:nvPr/>
        </p:nvSpPr>
        <p:spPr>
          <a:xfrm>
            <a:off x="7812156" y="2561212"/>
            <a:ext cx="3750893" cy="17355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Enable Change CRM View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&amp;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Select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0622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D91B8-5FB4-4291-9CEB-9C9645C3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1845"/>
            <a:ext cx="11277600" cy="486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Settings</a:t>
            </a:r>
          </a:p>
        </p:txBody>
      </p:sp>
    </p:spTree>
    <p:extLst>
      <p:ext uri="{BB962C8B-B14F-4D97-AF65-F5344CB8AC3E}">
        <p14:creationId xmlns:p14="http://schemas.microsoft.com/office/powerpoint/2010/main" val="40329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Settings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4CE7B-36EB-4DA3-98CE-66470E929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7170"/>
            <a:ext cx="5943752" cy="1501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00635-34E5-48B7-A83E-C1BF1776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771" y="3005734"/>
            <a:ext cx="2675509" cy="3317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6C6A6-F215-4B34-A194-117F8D06CAF9}"/>
              </a:ext>
            </a:extLst>
          </p:cNvPr>
          <p:cNvSpPr txBox="1"/>
          <p:nvPr/>
        </p:nvSpPr>
        <p:spPr>
          <a:xfrm>
            <a:off x="7812156" y="2561212"/>
            <a:ext cx="3750893" cy="17355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Add the Countries that you generally call into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endParaRPr lang="en-US">
              <a:solidFill>
                <a:srgbClr val="53565A"/>
              </a:solidFill>
            </a:endParaRP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The United States should be first if you call into the US</a:t>
            </a:r>
          </a:p>
        </p:txBody>
      </p:sp>
    </p:spTree>
    <p:extLst>
      <p:ext uri="{BB962C8B-B14F-4D97-AF65-F5344CB8AC3E}">
        <p14:creationId xmlns:p14="http://schemas.microsoft.com/office/powerpoint/2010/main" val="16786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A83F2A-E590-4827-A199-FC30A6D0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01845"/>
            <a:ext cx="6615006" cy="5097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61168-8EB0-4223-92AF-32273865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Settings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A0876-7CB2-4ED1-9441-8CFD90163019}"/>
              </a:ext>
            </a:extLst>
          </p:cNvPr>
          <p:cNvSpPr txBox="1"/>
          <p:nvPr/>
        </p:nvSpPr>
        <p:spPr>
          <a:xfrm>
            <a:off x="7812156" y="2561212"/>
            <a:ext cx="3750893" cy="17355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Enable Default to </a:t>
            </a:r>
            <a:r>
              <a:rPr lang="en-US" err="1">
                <a:solidFill>
                  <a:srgbClr val="53565A"/>
                </a:solidFill>
              </a:rPr>
              <a:t>NeuralSend</a:t>
            </a:r>
            <a:endParaRPr lang="en-US">
              <a:solidFill>
                <a:srgbClr val="53565A"/>
              </a:solidFill>
            </a:endParaRP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&amp;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  <a:buSzPct val="120000"/>
            </a:pPr>
            <a:r>
              <a:rPr lang="en-US">
                <a:solidFill>
                  <a:srgbClr val="53565A"/>
                </a:solidFill>
              </a:rPr>
              <a:t>Enable CRM Click-to-Email</a:t>
            </a:r>
          </a:p>
        </p:txBody>
      </p:sp>
    </p:spTree>
    <p:extLst>
      <p:ext uri="{BB962C8B-B14F-4D97-AF65-F5344CB8AC3E}">
        <p14:creationId xmlns:p14="http://schemas.microsoft.com/office/powerpoint/2010/main" val="28390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A652D-1F1A-4D07-8D30-AC0FC671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80" y="636104"/>
            <a:ext cx="10890040" cy="558579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AE7091-441A-4493-A4AA-2492E5934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5840662"/>
            <a:ext cx="11963400" cy="101733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/>
              <a:t>Welcome to Playbooks</a:t>
            </a:r>
          </a:p>
        </p:txBody>
      </p:sp>
    </p:spTree>
    <p:extLst>
      <p:ext uri="{BB962C8B-B14F-4D97-AF65-F5344CB8AC3E}">
        <p14:creationId xmlns:p14="http://schemas.microsoft.com/office/powerpoint/2010/main" val="724853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125E-C28F-4C61-BB30-E58C5098D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578" y="5541044"/>
            <a:ext cx="5907090" cy="969963"/>
          </a:xfrm>
        </p:spPr>
        <p:txBody>
          <a:bodyPr/>
          <a:lstStyle/>
          <a:p>
            <a:pPr algn="ctr"/>
            <a:r>
              <a:rPr lang="en-US"/>
              <a:t>Advanced Playbooks</a:t>
            </a:r>
          </a:p>
        </p:txBody>
      </p:sp>
    </p:spTree>
    <p:extLst>
      <p:ext uri="{BB962C8B-B14F-4D97-AF65-F5344CB8AC3E}">
        <p14:creationId xmlns:p14="http://schemas.microsoft.com/office/powerpoint/2010/main" val="3780674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A14AD8-C219-409E-8A0B-E04D20915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0131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725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96D0-A0CB-4C41-AA16-0F6C6C34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Call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44E69-AEA6-42F9-B6AF-6F5DFF7BBB3B}"/>
              </a:ext>
            </a:extLst>
          </p:cNvPr>
          <p:cNvSpPr txBox="1"/>
          <p:nvPr/>
        </p:nvSpPr>
        <p:spPr>
          <a:xfrm>
            <a:off x="1771255" y="5198657"/>
            <a:ext cx="544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Skip A Step</a:t>
            </a:r>
          </a:p>
          <a:p>
            <a:pPr algn="ctr"/>
            <a:r>
              <a:rPr lang="en-US" sz="1400"/>
              <a:t>If I have already spoken to Chris today, I may not need to call again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4D322-1F7A-4DBA-B351-87D09A68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93" y="2485893"/>
            <a:ext cx="3334215" cy="188621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5532B-BD9F-47CA-8F53-EAB79124AA89}"/>
              </a:ext>
            </a:extLst>
          </p:cNvPr>
          <p:cNvSpPr/>
          <p:nvPr/>
        </p:nvSpPr>
        <p:spPr>
          <a:xfrm>
            <a:off x="7858790" y="2138513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E5D08F-03AB-4FF8-889E-C066506D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1" y="2925879"/>
            <a:ext cx="2413518" cy="13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0.22995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796" y="1589295"/>
            <a:ext cx="2720763" cy="2601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2" y="1691526"/>
            <a:ext cx="2533804" cy="2397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Playbooks?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86731" y="4639208"/>
            <a:ext cx="6887861" cy="1292662"/>
            <a:chOff x="671383" y="4190967"/>
            <a:chExt cx="6887861" cy="1292662"/>
          </a:xfrm>
        </p:grpSpPr>
        <p:sp>
          <p:nvSpPr>
            <p:cNvPr id="3" name="TextBox 2"/>
            <p:cNvSpPr txBox="1"/>
            <p:nvPr/>
          </p:nvSpPr>
          <p:spPr>
            <a:xfrm>
              <a:off x="671383" y="4190967"/>
              <a:ext cx="320863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Lato" charset="0"/>
                  <a:ea typeface="Lato" charset="0"/>
                  <a:cs typeface="Lato" charset="0"/>
                </a:rPr>
                <a:t>Streamlined Workflow</a:t>
              </a:r>
            </a:p>
            <a:p>
              <a:pPr algn="ctr"/>
              <a:endParaRPr lang="en-US">
                <a:latin typeface="Lato" charset="0"/>
                <a:ea typeface="Lato" charset="0"/>
                <a:cs typeface="Lato" charset="0"/>
              </a:endParaRPr>
            </a:p>
            <a:p>
              <a:pPr lvl="0" algn="ctr"/>
              <a:r>
                <a:rPr lang="en-US">
                  <a:ea typeface="Lato" charset="0"/>
                  <a:cs typeface="Lato" charset="0"/>
                </a:rPr>
                <a:t>Remove guesswork about the what/when of your next step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50607" y="4190967"/>
              <a:ext cx="320863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Lato" charset="0"/>
                  <a:ea typeface="Lato" charset="0"/>
                  <a:cs typeface="Lato" charset="0"/>
                </a:rPr>
                <a:t>Outreach Strategy</a:t>
              </a:r>
            </a:p>
            <a:p>
              <a:pPr algn="ctr"/>
              <a:endParaRPr lang="en-US">
                <a:ea typeface="Lato" charset="0"/>
                <a:cs typeface="Lato" charset="0"/>
              </a:endParaRPr>
            </a:p>
            <a:p>
              <a:pPr algn="ctr"/>
              <a:r>
                <a:rPr lang="en-US">
                  <a:ea typeface="Lato" charset="0"/>
                  <a:cs typeface="Lato" charset="0"/>
                </a:rPr>
                <a:t>Automated Cadence &amp; </a:t>
              </a:r>
            </a:p>
            <a:p>
              <a:pPr algn="ctr"/>
              <a:r>
                <a:rPr lang="en-US">
                  <a:ea typeface="Lato" charset="0"/>
                  <a:cs typeface="Lato" charset="0"/>
                </a:rPr>
                <a:t>Outreach Best Practices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2244522" y="4226418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charset="0"/>
                <a:ea typeface="Lato" charset="0"/>
                <a:cs typeface="Lato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137577" y="4226418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charset="0"/>
                <a:ea typeface="Lato" charset="0"/>
                <a:cs typeface="Lato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2379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673EDE-67FF-49F1-9A2F-9175C8836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29" b="54055"/>
          <a:stretch/>
        </p:blipFill>
        <p:spPr>
          <a:xfrm>
            <a:off x="1859969" y="1689283"/>
            <a:ext cx="5523646" cy="1541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2C6BB3-709E-4073-B78A-464523337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61" b="3723"/>
          <a:stretch/>
        </p:blipFill>
        <p:spPr>
          <a:xfrm>
            <a:off x="1959506" y="3234203"/>
            <a:ext cx="5523646" cy="1541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CB96D0-A0CB-4C41-AA16-0F6C6C34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Call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44E69-AEA6-42F9-B6AF-6F5DFF7BBB3B}"/>
              </a:ext>
            </a:extLst>
          </p:cNvPr>
          <p:cNvSpPr txBox="1"/>
          <p:nvPr/>
        </p:nvSpPr>
        <p:spPr>
          <a:xfrm>
            <a:off x="1771255" y="5198657"/>
            <a:ext cx="544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NeuralVerify</a:t>
            </a:r>
          </a:p>
          <a:p>
            <a:pPr algn="ctr"/>
            <a:r>
              <a:rPr lang="en-US" sz="1400"/>
              <a:t>See what phone numbers or email address are best (or worst)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5532B-BD9F-47CA-8F53-EAB79124AA89}"/>
              </a:ext>
            </a:extLst>
          </p:cNvPr>
          <p:cNvSpPr/>
          <p:nvPr/>
        </p:nvSpPr>
        <p:spPr>
          <a:xfrm>
            <a:off x="7858790" y="4247231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6D7D5-A723-4A9D-83E1-A0A36AB9B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757" y="2195779"/>
            <a:ext cx="2924687" cy="246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1.11111E-6 L 0.22083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B5C370-F966-4C86-8AAC-C5F3EC726661}"/>
              </a:ext>
            </a:extLst>
          </p:cNvPr>
          <p:cNvSpPr txBox="1"/>
          <p:nvPr/>
        </p:nvSpPr>
        <p:spPr>
          <a:xfrm>
            <a:off x="943482" y="5198657"/>
            <a:ext cx="710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Send an Ad-Hoc Email</a:t>
            </a:r>
          </a:p>
          <a:p>
            <a:pPr algn="ctr"/>
            <a:r>
              <a:rPr lang="en-US" sz="1400"/>
              <a:t>If I want to send Chris an email that is not part of the Play, I can do that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B96D0-A0CB-4C41-AA16-0F6C6C34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Call Features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5532B-BD9F-47CA-8F53-EAB79124AA89}"/>
              </a:ext>
            </a:extLst>
          </p:cNvPr>
          <p:cNvSpPr/>
          <p:nvPr/>
        </p:nvSpPr>
        <p:spPr>
          <a:xfrm>
            <a:off x="7858790" y="519865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9D780-0612-4DC7-8045-9B4BEC9F8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720" y="1987421"/>
            <a:ext cx="2628762" cy="288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0.05469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FED890-903D-49F6-B2EB-7C6FB18191D5}"/>
              </a:ext>
            </a:extLst>
          </p:cNvPr>
          <p:cNvSpPr txBox="1"/>
          <p:nvPr/>
        </p:nvSpPr>
        <p:spPr>
          <a:xfrm>
            <a:off x="943482" y="5198657"/>
            <a:ext cx="710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Make an Ad-Hoc Call</a:t>
            </a:r>
          </a:p>
          <a:p>
            <a:pPr algn="ctr"/>
            <a:r>
              <a:rPr lang="en-US" sz="1400"/>
              <a:t>If I want to call additional numbers, I can make Ad-Hoc calls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B96D0-A0CB-4C41-AA16-0F6C6C34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Call Features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5532B-BD9F-47CA-8F53-EAB79124AA89}"/>
              </a:ext>
            </a:extLst>
          </p:cNvPr>
          <p:cNvSpPr/>
          <p:nvPr/>
        </p:nvSpPr>
        <p:spPr>
          <a:xfrm>
            <a:off x="7858790" y="519865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48EE1-4DFF-4645-8C4E-6FC1D0E2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951" y="1987421"/>
            <a:ext cx="2464300" cy="289853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1D534C-F78E-4FE5-A523-15C97849784A}"/>
              </a:ext>
            </a:extLst>
          </p:cNvPr>
          <p:cNvSpPr/>
          <p:nvPr/>
        </p:nvSpPr>
        <p:spPr>
          <a:xfrm>
            <a:off x="6096000" y="1492898"/>
            <a:ext cx="2124269" cy="681135"/>
          </a:xfrm>
          <a:prstGeom prst="wedgeRoundRectCallout">
            <a:avLst>
              <a:gd name="adj1" fmla="val -74859"/>
              <a:gd name="adj2" fmla="val 7071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Select from all available phone numbers</a:t>
            </a:r>
          </a:p>
        </p:txBody>
      </p:sp>
    </p:spTree>
    <p:extLst>
      <p:ext uri="{BB962C8B-B14F-4D97-AF65-F5344CB8AC3E}">
        <p14:creationId xmlns:p14="http://schemas.microsoft.com/office/powerpoint/2010/main" val="40110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0.09297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2CF772-AC68-40E6-97EE-E351A278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469" y="2006313"/>
            <a:ext cx="3065264" cy="3008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0D0F19-BFB4-4053-A336-404BEC1D9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951" y="1973425"/>
            <a:ext cx="2464300" cy="3041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B375D7-D0C7-4A10-ACC0-22B5FC967567}"/>
              </a:ext>
            </a:extLst>
          </p:cNvPr>
          <p:cNvSpPr txBox="1"/>
          <p:nvPr/>
        </p:nvSpPr>
        <p:spPr>
          <a:xfrm>
            <a:off x="943482" y="5198657"/>
            <a:ext cx="71032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Schedule a Call</a:t>
            </a:r>
          </a:p>
          <a:p>
            <a:pPr algn="ctr"/>
            <a:r>
              <a:rPr lang="en-US" sz="1400"/>
              <a:t>If Chris tells me to call at a certain day and time, I can schedule that event and Playbooks will remind me of 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B96D0-A0CB-4C41-AA16-0F6C6C34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Call Features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5532B-BD9F-47CA-8F53-EAB79124AA89}"/>
              </a:ext>
            </a:extLst>
          </p:cNvPr>
          <p:cNvSpPr/>
          <p:nvPr/>
        </p:nvSpPr>
        <p:spPr>
          <a:xfrm>
            <a:off x="7858790" y="519865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1D534C-F78E-4FE5-A523-15C97849784A}"/>
              </a:ext>
            </a:extLst>
          </p:cNvPr>
          <p:cNvSpPr/>
          <p:nvPr/>
        </p:nvSpPr>
        <p:spPr>
          <a:xfrm>
            <a:off x="6096000" y="1492898"/>
            <a:ext cx="2124269" cy="681135"/>
          </a:xfrm>
          <a:prstGeom prst="wedgeRoundRectCallout">
            <a:avLst>
              <a:gd name="adj1" fmla="val -74859"/>
              <a:gd name="adj2" fmla="val 14880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Select the</a:t>
            </a:r>
          </a:p>
          <a:p>
            <a:pPr algn="ctr"/>
            <a:r>
              <a:rPr lang="en-US" sz="1400"/>
              <a:t>Date and Time</a:t>
            </a:r>
          </a:p>
          <a:p>
            <a:pPr algn="ctr"/>
            <a:r>
              <a:rPr lang="en-US" sz="1400"/>
              <a:t>(your time or theirs)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B6D2E39-A050-4EB4-BC4E-14C2C012751D}"/>
              </a:ext>
            </a:extLst>
          </p:cNvPr>
          <p:cNvSpPr/>
          <p:nvPr/>
        </p:nvSpPr>
        <p:spPr>
          <a:xfrm>
            <a:off x="6095999" y="2784045"/>
            <a:ext cx="2124269" cy="681135"/>
          </a:xfrm>
          <a:prstGeom prst="wedgeRoundRectCallout">
            <a:avLst>
              <a:gd name="adj1" fmla="val -75298"/>
              <a:gd name="adj2" fmla="val 55650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Add this event to your calendar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F55F63D-518D-4F7B-8739-83D40E677F40}"/>
              </a:ext>
            </a:extLst>
          </p:cNvPr>
          <p:cNvSpPr/>
          <p:nvPr/>
        </p:nvSpPr>
        <p:spPr>
          <a:xfrm>
            <a:off x="6096000" y="4034177"/>
            <a:ext cx="2124269" cy="681135"/>
          </a:xfrm>
          <a:prstGeom prst="wedgeRoundRectCallout">
            <a:avLst>
              <a:gd name="adj1" fmla="val -74420"/>
              <a:gd name="adj2" fmla="val -36130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 short note to yourself to remind you the purpose of the call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12416-99F8-4D77-9547-B1E0CF865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9" y="4078011"/>
            <a:ext cx="2251247" cy="9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8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0.13203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902D28-E372-4698-8800-493D701F758C}"/>
              </a:ext>
            </a:extLst>
          </p:cNvPr>
          <p:cNvSpPr txBox="1"/>
          <p:nvPr/>
        </p:nvSpPr>
        <p:spPr>
          <a:xfrm>
            <a:off x="943482" y="5198657"/>
            <a:ext cx="710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Snooze the Task</a:t>
            </a:r>
          </a:p>
          <a:p>
            <a:pPr algn="ctr"/>
            <a:r>
              <a:rPr lang="en-US" sz="1400"/>
              <a:t>If Chris is on vacation for instance, I can reschedule this step until he returns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B96D0-A0CB-4C41-AA16-0F6C6C34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Call Features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45532B-BD9F-47CA-8F53-EAB79124AA89}"/>
              </a:ext>
            </a:extLst>
          </p:cNvPr>
          <p:cNvSpPr/>
          <p:nvPr/>
        </p:nvSpPr>
        <p:spPr>
          <a:xfrm>
            <a:off x="7858790" y="519865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CD954-008F-4E11-BB78-3FD0F6593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93" y="2485893"/>
            <a:ext cx="3334215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0.1695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 CC or BCC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>
            <a:off x="7858790" y="2735375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43E86-E726-4D11-AD5F-0541CCEB7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87" y="2423972"/>
            <a:ext cx="4134427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8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1.48148E-6 L 0.20391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Customize Text Formatting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A0CFE-A672-4AC3-81CE-0083718C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232" y="4541340"/>
            <a:ext cx="2248214" cy="65731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 rot="5400000">
            <a:off x="9080740" y="4790165"/>
            <a:ext cx="567130" cy="24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5AE08-CB0D-4C75-AC7E-A09560A4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73" y="2817846"/>
            <a:ext cx="3681656" cy="122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38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 Video to Emails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3A372-BE56-4EA4-8AFB-7C4249F86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006" y="2100852"/>
            <a:ext cx="3382190" cy="265629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3D7DD60-7647-4B7F-BE15-2BC3D01E0221}"/>
              </a:ext>
            </a:extLst>
          </p:cNvPr>
          <p:cNvSpPr/>
          <p:nvPr/>
        </p:nvSpPr>
        <p:spPr>
          <a:xfrm>
            <a:off x="6186197" y="1492898"/>
            <a:ext cx="2124269" cy="681135"/>
          </a:xfrm>
          <a:prstGeom prst="wedgeRoundRectCallout">
            <a:avLst>
              <a:gd name="adj1" fmla="val -54215"/>
              <a:gd name="adj2" fmla="val 6797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Create A Video</a:t>
            </a:r>
          </a:p>
          <a:p>
            <a:pPr algn="ctr"/>
            <a:r>
              <a:rPr lang="en-US" sz="1400"/>
              <a:t>(Upload or Record)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96C01E6-95E9-420A-9DCC-DDBC69A9C58C}"/>
              </a:ext>
            </a:extLst>
          </p:cNvPr>
          <p:cNvSpPr/>
          <p:nvPr/>
        </p:nvSpPr>
        <p:spPr>
          <a:xfrm>
            <a:off x="6186196" y="2784045"/>
            <a:ext cx="2124269" cy="681135"/>
          </a:xfrm>
          <a:prstGeom prst="wedgeRoundRectCallout">
            <a:avLst>
              <a:gd name="adj1" fmla="val -109559"/>
              <a:gd name="adj2" fmla="val -3476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Select the video to 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D1C41-E624-4DBA-AD02-1D6217E8D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366" y="2784045"/>
            <a:ext cx="2804006" cy="220220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3C454C5-FA10-45C1-9AEC-A80CD50449CF}"/>
              </a:ext>
            </a:extLst>
          </p:cNvPr>
          <p:cNvSpPr/>
          <p:nvPr/>
        </p:nvSpPr>
        <p:spPr>
          <a:xfrm>
            <a:off x="6186196" y="3991351"/>
            <a:ext cx="2124269" cy="681135"/>
          </a:xfrm>
          <a:prstGeom prst="wedgeRoundRectCallout">
            <a:avLst>
              <a:gd name="adj1" fmla="val -56411"/>
              <a:gd name="adj2" fmla="val 37842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Insert it into the email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 rot="5400000">
            <a:off x="9472626" y="4790165"/>
            <a:ext cx="567130" cy="24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Select a Template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194CB-95E9-4B7B-B05E-AEF7DEE65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053" y="1983492"/>
            <a:ext cx="2444095" cy="2891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F2A2C-B296-4F08-ABB7-56566D76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997" y="2882248"/>
            <a:ext cx="2023624" cy="239365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 rot="5400000">
            <a:off x="9668569" y="4790165"/>
            <a:ext cx="567130" cy="24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9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 an Attachment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79326-CF55-42B9-B29E-CCEA05219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41" y="2881236"/>
            <a:ext cx="2105319" cy="109552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48F2314-85C9-4621-8D1D-7729C049909A}"/>
              </a:ext>
            </a:extLst>
          </p:cNvPr>
          <p:cNvSpPr/>
          <p:nvPr/>
        </p:nvSpPr>
        <p:spPr>
          <a:xfrm>
            <a:off x="6186197" y="2201035"/>
            <a:ext cx="2124269" cy="681135"/>
          </a:xfrm>
          <a:prstGeom prst="wedgeRoundRectCallout">
            <a:avLst>
              <a:gd name="adj1" fmla="val -75298"/>
              <a:gd name="adj2" fmla="val 7893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Tracked Attachments will tell you when the content was accessed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319F22B-D80E-4F63-B12B-91818264F28A}"/>
              </a:ext>
            </a:extLst>
          </p:cNvPr>
          <p:cNvSpPr/>
          <p:nvPr/>
        </p:nvSpPr>
        <p:spPr>
          <a:xfrm>
            <a:off x="6186196" y="3492182"/>
            <a:ext cx="2124269" cy="681135"/>
          </a:xfrm>
          <a:prstGeom prst="wedgeRoundRectCallout">
            <a:avLst>
              <a:gd name="adj1" fmla="val -77495"/>
              <a:gd name="adj2" fmla="val -3202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Add Attachment can be used if you do not need notifications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3E4BE-617D-4184-A792-1D2C1033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842" y="4406239"/>
            <a:ext cx="1522820" cy="79241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 rot="5400000">
            <a:off x="9836520" y="4790165"/>
            <a:ext cx="567130" cy="24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9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Play?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83" b="89116" l="2971" r="96298">
                        <a14:foregroundMark x1="10740" y1="56803" x2="10740" y2="56803"/>
                        <a14:foregroundMark x1="8227" y1="42517" x2="8227" y2="42517"/>
                        <a14:foregroundMark x1="11654" y1="37075" x2="11654" y2="37075"/>
                        <a14:foregroundMark x1="16088" y1="54422" x2="16088" y2="54422"/>
                        <a14:foregroundMark x1="22303" y1="50680" x2="22303" y2="50680"/>
                        <a14:foregroundMark x1="21572" y1="43197" x2="21572" y2="43197"/>
                        <a14:foregroundMark x1="27057" y1="42517" x2="27057" y2="42517"/>
                        <a14:foregroundMark x1="25960" y1="31633" x2="25960" y2="31633"/>
                        <a14:foregroundMark x1="27971" y1="35034" x2="27971" y2="35034"/>
                        <a14:foregroundMark x1="27742" y1="78231" x2="27742" y2="78231"/>
                        <a14:foregroundMark x1="23537" y1="80272" x2="23537" y2="80272"/>
                        <a14:foregroundMark x1="15082" y1="55102" x2="15082" y2="55102"/>
                        <a14:foregroundMark x1="13848" y1="55102" x2="13848" y2="55102"/>
                        <a14:foregroundMark x1="17322" y1="55782" x2="17322" y2="55782"/>
                        <a14:foregroundMark x1="31353" y1="54762" x2="31353" y2="54762"/>
                        <a14:foregroundMark x1="33044" y1="55102" x2="33044" y2="55102"/>
                        <a14:foregroundMark x1="34598" y1="55442" x2="34598" y2="55442"/>
                        <a14:foregroundMark x1="36106" y1="55442" x2="36106" y2="55442"/>
                        <a14:foregroundMark x1="36700" y1="55102" x2="36700" y2="55102"/>
                        <a14:foregroundMark x1="33958" y1="55442" x2="33958" y2="55442"/>
                        <a14:foregroundMark x1="32313" y1="55442" x2="32313" y2="55442"/>
                        <a14:foregroundMark x1="30713" y1="55782" x2="30713" y2="55782"/>
                        <a14:foregroundMark x1="30210" y1="55782" x2="30210" y2="55782"/>
                        <a14:foregroundMark x1="18921" y1="55782" x2="18921" y2="55782"/>
                        <a14:foregroundMark x1="20338" y1="55782" x2="20338" y2="55782"/>
                        <a14:foregroundMark x1="38071" y1="47619" x2="38071" y2="47619"/>
                        <a14:foregroundMark x1="39351" y1="50000" x2="39351" y2="50000"/>
                        <a14:foregroundMark x1="45293" y1="46599" x2="45293" y2="46599"/>
                        <a14:foregroundMark x1="42870" y1="80272" x2="42870" y2="80272"/>
                        <a14:foregroundMark x1="47532" y1="54762" x2="47532" y2="54762"/>
                        <a14:foregroundMark x1="49269" y1="55102" x2="49269" y2="55102"/>
                        <a14:foregroundMark x1="50777" y1="55102" x2="50777" y2="55102"/>
                        <a14:foregroundMark x1="52194" y1="55102" x2="52194" y2="55102"/>
                        <a14:foregroundMark x1="53062" y1="55102" x2="53062" y2="55102"/>
                        <a14:foregroundMark x1="50000" y1="55782" x2="50000" y2="55782"/>
                        <a14:foregroundMark x1="48583" y1="54762" x2="48583" y2="54762"/>
                        <a14:foregroundMark x1="46846" y1="55442" x2="46846" y2="55442"/>
                        <a14:foregroundMark x1="56124" y1="46259" x2="56124" y2="46259"/>
                        <a14:foregroundMark x1="54662" y1="44218" x2="54662" y2="44218"/>
                        <a14:foregroundMark x1="55713" y1="59524" x2="55713" y2="59524"/>
                        <a14:foregroundMark x1="59095" y1="27211" x2="59095" y2="27211"/>
                        <a14:foregroundMark x1="61974" y1="43878" x2="61974" y2="43878"/>
                        <a14:foregroundMark x1="61837" y1="64626" x2="61837" y2="64626"/>
                        <a14:foregroundMark x1="60375" y1="78571" x2="60375" y2="78571"/>
                        <a14:foregroundMark x1="57952" y1="81973" x2="57952" y2="81973"/>
                        <a14:foregroundMark x1="55896" y1="76531" x2="55896" y2="76531"/>
                        <a14:foregroundMark x1="63437" y1="55102" x2="63437" y2="55102"/>
                        <a14:foregroundMark x1="65951" y1="55782" x2="65951" y2="55782"/>
                        <a14:foregroundMark x1="68647" y1="55442" x2="68647" y2="55442"/>
                        <a14:foregroundMark x1="69835" y1="55442" x2="69835" y2="55442"/>
                        <a14:foregroundMark x1="67459" y1="54762" x2="67459" y2="54762"/>
                        <a14:foregroundMark x1="64899" y1="55782" x2="64899" y2="55782"/>
                        <a14:foregroundMark x1="64168" y1="55442" x2="64168" y2="55442"/>
                        <a14:foregroundMark x1="72303" y1="47619" x2="72303" y2="47619"/>
                        <a14:foregroundMark x1="71161" y1="45918" x2="71161" y2="45918"/>
                        <a14:foregroundMark x1="74634" y1="34694" x2="74634" y2="34694"/>
                        <a14:foregroundMark x1="77331" y1="57483" x2="77331" y2="57483"/>
                        <a14:foregroundMark x1="76280" y1="81293" x2="76280" y2="81293"/>
                        <a14:foregroundMark x1="78839" y1="57823" x2="78839" y2="57823"/>
                        <a14:foregroundMark x1="78382" y1="46259" x2="78382" y2="46259"/>
                        <a14:foregroundMark x1="71161" y1="60884" x2="71161" y2="60884"/>
                        <a14:foregroundMark x1="72303" y1="75850" x2="72303" y2="75850"/>
                        <a14:foregroundMark x1="74726" y1="82653" x2="74726" y2="82653"/>
                        <a14:foregroundMark x1="80302" y1="54762" x2="80302" y2="54762"/>
                        <a14:foregroundMark x1="81901" y1="55102" x2="81901" y2="55102"/>
                        <a14:foregroundMark x1="83547" y1="55102" x2="83547" y2="55102"/>
                        <a14:foregroundMark x1="85192" y1="55102" x2="85192" y2="55102"/>
                        <a14:foregroundMark x1="86197" y1="55102" x2="86197" y2="55102"/>
                        <a14:foregroundMark x1="84598" y1="55442" x2="84598" y2="55442"/>
                        <a14:foregroundMark x1="82541" y1="55102" x2="82541" y2="55102"/>
                        <a14:foregroundMark x1="80941" y1="55102" x2="80941" y2="55102"/>
                        <a14:foregroundMark x1="79982" y1="55442" x2="79982" y2="55442"/>
                        <a14:foregroundMark x1="87980" y1="43197" x2="87980" y2="43197"/>
                        <a14:foregroundMark x1="89671" y1="53061" x2="89671" y2="53061"/>
                        <a14:foregroundMark x1="93190" y1="43878" x2="93190" y2="43878"/>
                        <a14:foregroundMark x1="93282" y1="30272" x2="93282" y2="30272"/>
                        <a14:foregroundMark x1="90951" y1="25510" x2="90951" y2="25510"/>
                        <a14:foregroundMark x1="94698" y1="65986" x2="94698" y2="65986"/>
                        <a14:foregroundMark x1="95247" y1="51361" x2="95247" y2="51361"/>
                        <a14:foregroundMark x1="8501" y1="66327" x2="8501" y2="66327"/>
                        <a14:backgroundMark x1="17642" y1="22789" x2="17642" y2="22789"/>
                        <a14:backgroundMark x1="18144" y1="73129" x2="18144" y2="73129"/>
                        <a14:backgroundMark x1="35512" y1="25850" x2="35512" y2="25850"/>
                        <a14:backgroundMark x1="82770" y1="70748" x2="82770" y2="70748"/>
                        <a14:backgroundMark x1="80256" y1="75850" x2="80256" y2="75850"/>
                        <a14:backgroundMark x1="69013" y1="77891" x2="69013" y2="77891"/>
                        <a14:backgroundMark x1="31079" y1="71769" x2="31079" y2="71769"/>
                        <a14:backgroundMark x1="49360" y1="64966" x2="49360" y2="64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1804" y="3394593"/>
            <a:ext cx="6988392" cy="939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371973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A Play is a sequence of pre-defined outreach attempts that help you progress through the sales cycle.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50216" y="29567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4402131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They provide call cues and content to help accelerate your effort and identify what’s working with your prospects</a:t>
            </a:r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Insert an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10ABE-9000-4384-AE7B-58A2D727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20" y="2151595"/>
            <a:ext cx="2488162" cy="255481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B2F635-22B5-419E-BEBC-A9B44F623756}"/>
              </a:ext>
            </a:extLst>
          </p:cNvPr>
          <p:cNvSpPr/>
          <p:nvPr/>
        </p:nvSpPr>
        <p:spPr>
          <a:xfrm>
            <a:off x="6186197" y="1939778"/>
            <a:ext cx="2124269" cy="681135"/>
          </a:xfrm>
          <a:prstGeom prst="wedgeRoundRectCallout">
            <a:avLst>
              <a:gd name="adj1" fmla="val -79690"/>
              <a:gd name="adj2" fmla="val 96746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Select your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E7CBC-5716-4CA1-A5D2-CC2F4976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505" y="3013179"/>
            <a:ext cx="2128464" cy="218547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 rot="5400000">
            <a:off x="10051125" y="4790165"/>
            <a:ext cx="567130" cy="24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Email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Schedule the Email or Send Immediately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8E036-B955-4464-B169-C1D32492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762" y="5722525"/>
            <a:ext cx="1875899" cy="80395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DDDBA02-0B72-486D-91D4-63C18B5657DD}"/>
              </a:ext>
            </a:extLst>
          </p:cNvPr>
          <p:cNvSpPr/>
          <p:nvPr/>
        </p:nvSpPr>
        <p:spPr>
          <a:xfrm rot="5400000">
            <a:off x="11677169" y="6195195"/>
            <a:ext cx="567130" cy="2498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7AC8F-7FD7-4414-962D-F67FD892D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560" y="2034073"/>
            <a:ext cx="3083082" cy="2789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085A7-1DAD-4C1C-914F-0721CAED3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109" y="3163830"/>
            <a:ext cx="2248698" cy="20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Playbooks for Outlook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015729-1598-446A-81DB-11E0B8DA0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56" y="2244119"/>
            <a:ext cx="9624288" cy="2369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DFAD5-DC8D-44AA-9BE6-9BA89EF2D408}"/>
              </a:ext>
            </a:extLst>
          </p:cNvPr>
          <p:cNvSpPr txBox="1"/>
          <p:nvPr/>
        </p:nvSpPr>
        <p:spPr>
          <a:xfrm>
            <a:off x="2544381" y="5937566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Track any email you send, and sync it to your CRM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6BEB8-0316-4D69-85BF-CE22CEF8B6DE}"/>
              </a:ext>
            </a:extLst>
          </p:cNvPr>
          <p:cNvSpPr txBox="1"/>
          <p:nvPr/>
        </p:nvSpPr>
        <p:spPr>
          <a:xfrm>
            <a:off x="1145310" y="3509896"/>
            <a:ext cx="9882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DE386C5-275A-4D37-A3AF-6A47B549C762}"/>
              </a:ext>
            </a:extLst>
          </p:cNvPr>
          <p:cNvSpPr/>
          <p:nvPr/>
        </p:nvSpPr>
        <p:spPr>
          <a:xfrm rot="16200000">
            <a:off x="9170355" y="4933629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0117 -0.1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Playbooks for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2544381" y="5937566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Track any email you send, and sync it to your CRM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27331-B7C2-4101-A467-C2EB9516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91" y="1944852"/>
            <a:ext cx="4932218" cy="3738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5664A-12D7-4B46-803E-F18CD7659FE5}"/>
              </a:ext>
            </a:extLst>
          </p:cNvPr>
          <p:cNvSpPr txBox="1"/>
          <p:nvPr/>
        </p:nvSpPr>
        <p:spPr>
          <a:xfrm>
            <a:off x="3629891" y="1881823"/>
            <a:ext cx="6742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3EE3C0-63D6-4E72-91BD-790337638D49}"/>
              </a:ext>
            </a:extLst>
          </p:cNvPr>
          <p:cNvSpPr/>
          <p:nvPr/>
        </p:nvSpPr>
        <p:spPr>
          <a:xfrm rot="10800000">
            <a:off x="8782427" y="4933629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11302 -3.7037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Playbooks for Outlook -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E98F1-40D1-47BC-8A91-684F399A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314" y="1847516"/>
            <a:ext cx="1237684" cy="1581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84F211-ACA4-4934-9722-8F4416EF4386}"/>
              </a:ext>
            </a:extLst>
          </p:cNvPr>
          <p:cNvSpPr txBox="1"/>
          <p:nvPr/>
        </p:nvSpPr>
        <p:spPr>
          <a:xfrm>
            <a:off x="2279002" y="2074296"/>
            <a:ext cx="7103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 Outlook, go to “Get Add-ins”</a:t>
            </a:r>
          </a:p>
          <a:p>
            <a:pPr algn="ctr"/>
            <a:endParaRPr lang="en-US"/>
          </a:p>
          <a:p>
            <a:pPr algn="ctr"/>
            <a:r>
              <a:rPr lang="en-US"/>
              <a:t>Search for “Playbooks”</a:t>
            </a:r>
          </a:p>
          <a:p>
            <a:pPr algn="ctr"/>
            <a:endParaRPr lang="en-US"/>
          </a:p>
          <a:p>
            <a:pPr algn="ctr"/>
            <a:r>
              <a:rPr lang="en-US"/>
              <a:t>Click “Add”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974460-8732-4BA3-96DD-7D100082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71" y="3722276"/>
            <a:ext cx="7393858" cy="263118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93EE3C0-63D6-4E72-91BD-790337638D49}"/>
              </a:ext>
            </a:extLst>
          </p:cNvPr>
          <p:cNvSpPr/>
          <p:nvPr/>
        </p:nvSpPr>
        <p:spPr>
          <a:xfrm rot="10800000">
            <a:off x="8782427" y="570054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DE5A59-FF1A-44EA-A756-2D9D3DB65C14}"/>
              </a:ext>
            </a:extLst>
          </p:cNvPr>
          <p:cNvSpPr/>
          <p:nvPr/>
        </p:nvSpPr>
        <p:spPr>
          <a:xfrm>
            <a:off x="7610168" y="3982065"/>
            <a:ext cx="2025445" cy="314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11302 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944B-71A0-4CE7-8598-607424B9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Email Templates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F9E12D2-B648-4093-9688-7370063A5E9A}"/>
              </a:ext>
            </a:extLst>
          </p:cNvPr>
          <p:cNvSpPr/>
          <p:nvPr/>
        </p:nvSpPr>
        <p:spPr>
          <a:xfrm>
            <a:off x="7858790" y="357513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79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0A91-B95B-4A6D-8E33-3F344100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Email Templates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CE64B-BF4C-4182-9999-B24FC6FA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22" y="1499415"/>
            <a:ext cx="8764556" cy="476224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C565863-D1FA-4135-87A8-02C98BD1FEF2}"/>
              </a:ext>
            </a:extLst>
          </p:cNvPr>
          <p:cNvSpPr/>
          <p:nvPr/>
        </p:nvSpPr>
        <p:spPr>
          <a:xfrm rot="10800000">
            <a:off x="10478278" y="1606371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60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0A91-B95B-4A6D-8E33-3F344100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Email Templates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0E8C1-16B3-4FD9-B37D-02C11226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6" y="1962612"/>
            <a:ext cx="11090988" cy="38358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A8E6D94-B524-4B88-B6CA-6250786ED760}"/>
              </a:ext>
            </a:extLst>
          </p:cNvPr>
          <p:cNvSpPr/>
          <p:nvPr/>
        </p:nvSpPr>
        <p:spPr>
          <a:xfrm>
            <a:off x="3778897" y="5862948"/>
            <a:ext cx="2090057" cy="789779"/>
          </a:xfrm>
          <a:prstGeom prst="wedgeRoundRectCallout">
            <a:avLst>
              <a:gd name="adj1" fmla="val 49199"/>
              <a:gd name="adj2" fmla="val -14682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Merge fields and Placeholders are available here</a:t>
            </a:r>
          </a:p>
        </p:txBody>
      </p:sp>
    </p:spTree>
    <p:extLst>
      <p:ext uri="{BB962C8B-B14F-4D97-AF65-F5344CB8AC3E}">
        <p14:creationId xmlns:p14="http://schemas.microsoft.com/office/powerpoint/2010/main" val="10083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75B8-80C5-4456-A037-7BD80C8E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Notification Feed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39A5C-CF55-4F82-A8A9-F4D3E5DFEE3B}"/>
              </a:ext>
            </a:extLst>
          </p:cNvPr>
          <p:cNvSpPr txBox="1"/>
          <p:nvPr/>
        </p:nvSpPr>
        <p:spPr>
          <a:xfrm>
            <a:off x="943482" y="2203530"/>
            <a:ext cx="71032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Playbooks will notify you if…</a:t>
            </a:r>
          </a:p>
          <a:p>
            <a:pPr algn="ctr"/>
            <a:endParaRPr lang="en-US"/>
          </a:p>
          <a:p>
            <a:pPr algn="ctr"/>
            <a:r>
              <a:rPr lang="en-US"/>
              <a:t>You have a Scheduled Call</a:t>
            </a:r>
          </a:p>
          <a:p>
            <a:pPr algn="ctr"/>
            <a:endParaRPr lang="en-US"/>
          </a:p>
          <a:p>
            <a:pPr algn="ctr"/>
            <a:r>
              <a:rPr lang="en-US"/>
              <a:t>An email sent via Playbooks is opened</a:t>
            </a:r>
          </a:p>
          <a:p>
            <a:pPr algn="ctr"/>
            <a:endParaRPr lang="en-US"/>
          </a:p>
          <a:p>
            <a:pPr algn="ctr"/>
            <a:r>
              <a:rPr lang="en-US"/>
              <a:t>A tracked attachment is downloaded</a:t>
            </a:r>
          </a:p>
          <a:p>
            <a:pPr algn="ctr"/>
            <a:endParaRPr lang="en-US"/>
          </a:p>
          <a:p>
            <a:pPr algn="ctr"/>
            <a:r>
              <a:rPr lang="en-US"/>
              <a:t>A hyperlink is clicked in an email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34FB9ED-4055-4069-8700-C353DFA87647}"/>
              </a:ext>
            </a:extLst>
          </p:cNvPr>
          <p:cNvSpPr/>
          <p:nvPr/>
        </p:nvSpPr>
        <p:spPr>
          <a:xfrm>
            <a:off x="7858790" y="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25DFDD4-1B43-492A-96CC-00821D0697CC}"/>
              </a:ext>
            </a:extLst>
          </p:cNvPr>
          <p:cNvSpPr/>
          <p:nvPr/>
        </p:nvSpPr>
        <p:spPr>
          <a:xfrm>
            <a:off x="5922451" y="5149509"/>
            <a:ext cx="2124269" cy="681135"/>
          </a:xfrm>
          <a:prstGeom prst="wedgeRoundRectCallout">
            <a:avLst>
              <a:gd name="adj1" fmla="val 99959"/>
              <a:gd name="adj2" fmla="val -9640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Clicking a notification will load that record in Playbooks</a:t>
            </a:r>
          </a:p>
        </p:txBody>
      </p:sp>
    </p:spTree>
    <p:extLst>
      <p:ext uri="{BB962C8B-B14F-4D97-AF65-F5344CB8AC3E}">
        <p14:creationId xmlns:p14="http://schemas.microsoft.com/office/powerpoint/2010/main" val="13977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07407E-6 L 0.20859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68188" y="1493229"/>
            <a:ext cx="10543174" cy="13912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j-lt"/>
                <a:ea typeface="Open Sans"/>
              </a:rPr>
              <a:t>66% of executives say they are likely to respond to voicemail</a:t>
            </a:r>
          </a:p>
          <a:p>
            <a:r>
              <a:rPr lang="en-US" sz="2000">
                <a:latin typeface="+mj-lt"/>
                <a:ea typeface="Open Sans"/>
              </a:rPr>
              <a:t>80% of callers sent to VM don’t leave messages</a:t>
            </a:r>
          </a:p>
          <a:p>
            <a:r>
              <a:rPr lang="en-US" sz="2000">
                <a:ea typeface="Open Sans"/>
              </a:rPr>
              <a:t>Most sales teams over-rely on email, as opposed to delivering value in multiple mediums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993848"/>
              </p:ext>
            </p:extLst>
          </p:nvPr>
        </p:nvGraphicFramePr>
        <p:xfrm>
          <a:off x="2517089" y="2686995"/>
          <a:ext cx="7157823" cy="380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9DCABBF-0D27-45F7-A527-578C9579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voicemail?</a:t>
            </a:r>
          </a:p>
        </p:txBody>
      </p:sp>
    </p:spTree>
    <p:extLst>
      <p:ext uri="{BB962C8B-B14F-4D97-AF65-F5344CB8AC3E}">
        <p14:creationId xmlns:p14="http://schemas.microsoft.com/office/powerpoint/2010/main" val="811941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DB4B7-A161-4A19-B320-26507CC72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5400"/>
              <a:t>Playbooks Makes Sales Easy!</a:t>
            </a:r>
          </a:p>
        </p:txBody>
      </p:sp>
    </p:spTree>
    <p:extLst>
      <p:ext uri="{BB962C8B-B14F-4D97-AF65-F5344CB8AC3E}">
        <p14:creationId xmlns:p14="http://schemas.microsoft.com/office/powerpoint/2010/main" val="13224402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D39839-6746-4382-B1EB-D4D716E2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voicemails fail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C144E3-384B-4EA4-B3DF-00F2609F8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52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ea typeface="Open Sans"/>
              </a:rPr>
              <a:t>On average, VMs have 4.8% response rate – why not more?</a:t>
            </a:r>
          </a:p>
          <a:p>
            <a:pPr marL="0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Preparation - Sales rep is not prepared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Objective - There is no clear objective of the voicemail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Message - The message is not compelling enough to solicit a response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Practice - Sales rep has not practiced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Duration - the Voicemail is simply too long (longer than 25 seconds)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486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3785" y="475357"/>
            <a:ext cx="10515600" cy="1325562"/>
          </a:xfrm>
        </p:spPr>
        <p:txBody>
          <a:bodyPr/>
          <a:lstStyle/>
          <a:p>
            <a:r>
              <a:rPr lang="en-US"/>
              <a:t>Pre-Recorded Voicemails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288" y="1537257"/>
            <a:ext cx="1123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Navigate to: Menu &gt; Settings &gt; Phone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2D2B6-E627-47D5-848A-0A12C257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99" y="3788270"/>
            <a:ext cx="2537995" cy="2334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48F7B-0759-4D06-A6C6-C8D53864A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193" y="3788270"/>
            <a:ext cx="2940805" cy="233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3AC29-A272-4DC5-B20F-F85EEC6EF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097" y="3788270"/>
            <a:ext cx="2940805" cy="2335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533A6-F1C9-4A12-8EE7-F3D6D9597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933" y="2097033"/>
            <a:ext cx="5711324" cy="153157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E24297-5157-436D-9AD0-62C2BC610752}"/>
              </a:ext>
            </a:extLst>
          </p:cNvPr>
          <p:cNvSpPr/>
          <p:nvPr/>
        </p:nvSpPr>
        <p:spPr>
          <a:xfrm rot="10800000">
            <a:off x="10049276" y="300127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11784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06FE-0F21-42CC-879F-B1C55A0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Pre-Recorded Voicemail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B4DF2-87F3-47DC-955E-CCAE1077A059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Pre-recorded voicemail templates are a 2 step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9F115-4143-4263-A895-075B5B1D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854" y="5567989"/>
            <a:ext cx="2931736" cy="881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ACD09-E1DF-41F4-9C20-6195AC08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87" y="2252498"/>
            <a:ext cx="4315427" cy="235300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5F0D70A-0AD3-4D0C-9609-270BD1F1B0F6}"/>
              </a:ext>
            </a:extLst>
          </p:cNvPr>
          <p:cNvSpPr/>
          <p:nvPr/>
        </p:nvSpPr>
        <p:spPr>
          <a:xfrm>
            <a:off x="483185" y="3165154"/>
            <a:ext cx="2124269" cy="681135"/>
          </a:xfrm>
          <a:prstGeom prst="wedgeRoundRectCallout">
            <a:avLst>
              <a:gd name="adj1" fmla="val 88865"/>
              <a:gd name="adj2" fmla="val 133336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When the person’s message is playing click here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F271DD6-4E3D-48F8-915F-C9A4DC0EF927}"/>
              </a:ext>
            </a:extLst>
          </p:cNvPr>
          <p:cNvSpPr/>
          <p:nvPr/>
        </p:nvSpPr>
        <p:spPr>
          <a:xfrm>
            <a:off x="6883985" y="1529833"/>
            <a:ext cx="2124269" cy="2316455"/>
          </a:xfrm>
          <a:prstGeom prst="wedgeRoundRectCallout">
            <a:avLst>
              <a:gd name="adj1" fmla="val -135681"/>
              <a:gd name="adj2" fmla="val 2050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Find the proper message, </a:t>
            </a:r>
            <a:r>
              <a:rPr lang="en-US" sz="1400" u="sng"/>
              <a:t>wait for the beep</a:t>
            </a:r>
            <a:r>
              <a:rPr lang="en-US" sz="1400"/>
              <a:t>, and select it</a:t>
            </a:r>
          </a:p>
          <a:p>
            <a:pPr algn="ctr"/>
            <a:endParaRPr lang="en-US" sz="1400"/>
          </a:p>
          <a:p>
            <a:pPr algn="ctr"/>
            <a:r>
              <a:rPr lang="en-US" sz="1400"/>
              <a:t>Playbooks automatically  disconnects you from the call and you can move on to the next record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7A43810-E1E3-4C9D-8C58-73DEF900F92C}"/>
              </a:ext>
            </a:extLst>
          </p:cNvPr>
          <p:cNvSpPr/>
          <p:nvPr/>
        </p:nvSpPr>
        <p:spPr>
          <a:xfrm>
            <a:off x="7858790" y="632949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59259E-6 L 0.04922 -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9EBC81-7EA3-41BE-BB1D-F713D02A8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466" y="2495105"/>
            <a:ext cx="4077269" cy="1762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B4489-B1C1-4911-A6D5-ED420823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Activities Feed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5B9DA8A-DCEB-4AB7-B3D7-0F95D3AD29B1}"/>
              </a:ext>
            </a:extLst>
          </p:cNvPr>
          <p:cNvSpPr/>
          <p:nvPr/>
        </p:nvSpPr>
        <p:spPr>
          <a:xfrm>
            <a:off x="7858790" y="159553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7BD8E-8035-4A25-96F3-5E21BC197C2F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 Notes to the Activity Feed and they sync to Salesforce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F38F4-4233-4B0B-A780-94E729C37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177" y="1690688"/>
            <a:ext cx="2952859" cy="1219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4FA898-0443-4A28-89AB-742D54034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74" y="3376291"/>
            <a:ext cx="3410426" cy="1133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AB9535-B51A-4BC8-AD45-2100A37C8FBB}"/>
              </a:ext>
            </a:extLst>
          </p:cNvPr>
          <p:cNvSpPr txBox="1"/>
          <p:nvPr/>
        </p:nvSpPr>
        <p:spPr>
          <a:xfrm>
            <a:off x="943482" y="5567989"/>
            <a:ext cx="7103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Notes sync to the Description field of the Lead/Account/Contact</a:t>
            </a:r>
          </a:p>
        </p:txBody>
      </p:sp>
    </p:spTree>
    <p:extLst>
      <p:ext uri="{BB962C8B-B14F-4D97-AF65-F5344CB8AC3E}">
        <p14:creationId xmlns:p14="http://schemas.microsoft.com/office/powerpoint/2010/main" val="57710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4489-B1C1-4911-A6D5-ED420823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Activities Feed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5B9DA8A-DCEB-4AB7-B3D7-0F95D3AD29B1}"/>
              </a:ext>
            </a:extLst>
          </p:cNvPr>
          <p:cNvSpPr/>
          <p:nvPr/>
        </p:nvSpPr>
        <p:spPr>
          <a:xfrm>
            <a:off x="7858790" y="331236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FC6AF-B38E-4D51-B8AC-0AAC35C50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3" y="2028712"/>
            <a:ext cx="3135088" cy="280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B8402-6F1F-41C3-A7D4-77A69301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616" y="2478554"/>
            <a:ext cx="2127940" cy="1900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7BD8E-8035-4A25-96F3-5E21BC197C2F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Listen to recorded calls or see the emails that you have sent</a:t>
            </a:r>
          </a:p>
        </p:txBody>
      </p:sp>
    </p:spTree>
    <p:extLst>
      <p:ext uri="{BB962C8B-B14F-4D97-AF65-F5344CB8AC3E}">
        <p14:creationId xmlns:p14="http://schemas.microsoft.com/office/powerpoint/2010/main" val="38232683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4489-B1C1-4911-A6D5-ED420823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Activities Feed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7BD8E-8035-4A25-96F3-5E21BC197C2F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See the emails that you have 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B6A03-D80D-43EE-A7B1-64C7DDB0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835" y="1824222"/>
            <a:ext cx="2648532" cy="3209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E975F-659D-4D83-8763-7C3ED36F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904" y="2413566"/>
            <a:ext cx="2368264" cy="2869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5D977B-D3F2-4750-B1ED-2236F0DC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05" y="3428998"/>
            <a:ext cx="273721" cy="26670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0C14DDD-22FC-4B67-B791-B76A9A726A3D}"/>
              </a:ext>
            </a:extLst>
          </p:cNvPr>
          <p:cNvSpPr/>
          <p:nvPr/>
        </p:nvSpPr>
        <p:spPr>
          <a:xfrm>
            <a:off x="7858790" y="331236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181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8E9DFD-DB07-4682-B0E8-DF59FCB02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Prospecting with Playbooks</a:t>
            </a:r>
          </a:p>
        </p:txBody>
      </p:sp>
    </p:spTree>
    <p:extLst>
      <p:ext uri="{BB962C8B-B14F-4D97-AF65-F5344CB8AC3E}">
        <p14:creationId xmlns:p14="http://schemas.microsoft.com/office/powerpoint/2010/main" val="3191934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67F02-F88C-4148-A24F-11D682FFFF03}"/>
              </a:ext>
            </a:extLst>
          </p:cNvPr>
          <p:cNvSpPr txBox="1"/>
          <p:nvPr/>
        </p:nvSpPr>
        <p:spPr>
          <a:xfrm>
            <a:off x="943482" y="4736433"/>
            <a:ext cx="7103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It’s Monday morning and you have set aside 60 minutes for prospecting. Today’s focus is on a specific group of leads and you already have them loaded into a Play. You want to focus on only those leads that you have added to this Play, so you need to filter for that Play.</a:t>
            </a:r>
          </a:p>
        </p:txBody>
      </p:sp>
    </p:spTree>
    <p:extLst>
      <p:ext uri="{BB962C8B-B14F-4D97-AF65-F5344CB8AC3E}">
        <p14:creationId xmlns:p14="http://schemas.microsoft.com/office/powerpoint/2010/main" val="2119214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1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69A6C95-DCF1-4069-9CB2-BBC9CAAE90B6}"/>
              </a:ext>
            </a:extLst>
          </p:cNvPr>
          <p:cNvSpPr/>
          <p:nvPr/>
        </p:nvSpPr>
        <p:spPr>
          <a:xfrm>
            <a:off x="7858790" y="291234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FAABA-DAED-4D25-ABC6-CEE3A7788D57}"/>
              </a:ext>
            </a:extLst>
          </p:cNvPr>
          <p:cNvSpPr txBox="1"/>
          <p:nvPr/>
        </p:nvSpPr>
        <p:spPr>
          <a:xfrm>
            <a:off x="943482" y="5198657"/>
            <a:ext cx="710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Access your task list</a:t>
            </a:r>
          </a:p>
          <a:p>
            <a:pPr algn="ctr"/>
            <a:r>
              <a:rPr lang="en-US" sz="1400"/>
              <a:t>You can click here from any place in Playbooks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06B60-45C3-445F-B533-D19D1F76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09" y="2706255"/>
            <a:ext cx="6371384" cy="1445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58F8D0-04C7-4414-A785-38F00234D932}"/>
              </a:ext>
            </a:extLst>
          </p:cNvPr>
          <p:cNvSpPr/>
          <p:nvPr/>
        </p:nvSpPr>
        <p:spPr>
          <a:xfrm>
            <a:off x="1394692" y="3666837"/>
            <a:ext cx="6151418" cy="34174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F91352F-C743-4B34-AE33-759E1FA42FA4}"/>
              </a:ext>
            </a:extLst>
          </p:cNvPr>
          <p:cNvSpPr/>
          <p:nvPr/>
        </p:nvSpPr>
        <p:spPr>
          <a:xfrm>
            <a:off x="311499" y="3573457"/>
            <a:ext cx="997910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E4C47-4535-48C3-A4F3-255ECEE1E7CD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Choose how your tasks are sorted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7D91343-9459-4BC0-BB13-05E705EB3199}"/>
              </a:ext>
            </a:extLst>
          </p:cNvPr>
          <p:cNvSpPr/>
          <p:nvPr/>
        </p:nvSpPr>
        <p:spPr>
          <a:xfrm>
            <a:off x="7858790" y="49940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7A509-70BB-4B30-8740-05A4EE74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519" y="2671657"/>
            <a:ext cx="3315163" cy="1514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DD45DE-4590-4876-92DD-670B34097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951" y="952481"/>
            <a:ext cx="2689212" cy="1228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591D6D-7CC8-4648-93ED-7824EFE2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951" y="630029"/>
            <a:ext cx="3058049" cy="57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59259E-6 L 2.22045E-16 0.1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0069A-AA40-4A6A-A00E-8D0C3F8A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4" y="2007034"/>
            <a:ext cx="7943485" cy="29693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 a single record to Play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91473339"/>
              </p:ext>
            </p:extLst>
          </p:nvPr>
        </p:nvGraphicFramePr>
        <p:xfrm>
          <a:off x="838200" y="5530575"/>
          <a:ext cx="10515600" cy="726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C2BF5A1-F490-44DE-A01E-0487128E0C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366" y="1559450"/>
            <a:ext cx="1730746" cy="386454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559F78-50C3-43ED-A681-69FD604522AE}"/>
              </a:ext>
            </a:extLst>
          </p:cNvPr>
          <p:cNvSpPr/>
          <p:nvPr/>
        </p:nvSpPr>
        <p:spPr>
          <a:xfrm>
            <a:off x="3464087" y="2077137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7266 -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24710-0F9B-4966-943A-7AEA452F1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722" y="1871417"/>
            <a:ext cx="2846758" cy="311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22D04E-DB42-487F-82E1-581206DD0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720" y="1871417"/>
            <a:ext cx="2846758" cy="3115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543451-7A86-4F5D-8E6B-2B515D6EC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951" y="0"/>
            <a:ext cx="30885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E4C47-4535-48C3-A4F3-255ECEE1E7CD}"/>
              </a:ext>
            </a:extLst>
          </p:cNvPr>
          <p:cNvSpPr txBox="1"/>
          <p:nvPr/>
        </p:nvSpPr>
        <p:spPr>
          <a:xfrm>
            <a:off x="943482" y="5198657"/>
            <a:ext cx="710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Now filter them to the tasks that you want to prioritize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7D91343-9459-4BC0-BB13-05E705EB3199}"/>
              </a:ext>
            </a:extLst>
          </p:cNvPr>
          <p:cNvSpPr/>
          <p:nvPr/>
        </p:nvSpPr>
        <p:spPr>
          <a:xfrm>
            <a:off x="7858790" y="49940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B5A0A-6939-4FCD-9B7A-89CCDD5F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518" y="1198728"/>
            <a:ext cx="2367421" cy="2590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51ACB-A55B-47D2-9587-C64BFADEA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518" y="1198728"/>
            <a:ext cx="2367421" cy="259063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F70DBC7-652F-4F5D-8E56-23C9261D864D}"/>
              </a:ext>
            </a:extLst>
          </p:cNvPr>
          <p:cNvSpPr/>
          <p:nvPr/>
        </p:nvSpPr>
        <p:spPr>
          <a:xfrm>
            <a:off x="483185" y="3165154"/>
            <a:ext cx="2124269" cy="681135"/>
          </a:xfrm>
          <a:prstGeom prst="wedgeRoundRectCallout">
            <a:avLst>
              <a:gd name="adj1" fmla="val 82243"/>
              <a:gd name="adj2" fmla="val 75802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Don’t call people too early (or too late)!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5535D7-4317-440A-82BF-BF209E759793}"/>
              </a:ext>
            </a:extLst>
          </p:cNvPr>
          <p:cNvSpPr/>
          <p:nvPr/>
        </p:nvSpPr>
        <p:spPr>
          <a:xfrm>
            <a:off x="6464080" y="1871417"/>
            <a:ext cx="2124269" cy="681135"/>
          </a:xfrm>
          <a:prstGeom prst="wedgeRoundRectCallout">
            <a:avLst>
              <a:gd name="adj1" fmla="val -85682"/>
              <a:gd name="adj2" fmla="val 7727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Select a certain Play</a:t>
            </a:r>
          </a:p>
        </p:txBody>
      </p:sp>
    </p:spTree>
    <p:extLst>
      <p:ext uri="{BB962C8B-B14F-4D97-AF65-F5344CB8AC3E}">
        <p14:creationId xmlns:p14="http://schemas.microsoft.com/office/powerpoint/2010/main" val="210268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59259E-6 L 0.2075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 Call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4229"/>
            <a:ext cx="10515600" cy="186805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Most Sellers are spending too much time in pre-call research</a:t>
            </a:r>
          </a:p>
          <a:p>
            <a:pPr lvl="1"/>
            <a:r>
              <a:rPr lang="en-US"/>
              <a:t>Varied connect rate during prospecting leads to wasted effort </a:t>
            </a:r>
          </a:p>
          <a:p>
            <a:pPr lvl="1"/>
            <a:r>
              <a:rPr lang="en-US"/>
              <a:t>Analysis Paralysis – Too Much Information</a:t>
            </a:r>
          </a:p>
          <a:p>
            <a:pPr lvl="1"/>
            <a:r>
              <a:rPr lang="en-US"/>
              <a:t>Inefficiencies of moving between applications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59758"/>
            <a:ext cx="2415809" cy="2415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19" y="5595067"/>
            <a:ext cx="2092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/>
              <a:t>3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8649" y="4029169"/>
            <a:ext cx="6486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/>
              <a:t>Use Notable Events, Insights and LinkedIn Sales Navigator in Playbooks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/>
              <a:t>Spend 3 minutes on Research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/>
              <a:t>Find 3 pertinent conversation starters with a prospect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7456" y="3444394"/>
            <a:ext cx="6647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/>
                </a:solidFill>
              </a:rPr>
              <a:t>Relational Sales Motion</a:t>
            </a:r>
          </a:p>
        </p:txBody>
      </p:sp>
    </p:spTree>
    <p:extLst>
      <p:ext uri="{BB962C8B-B14F-4D97-AF65-F5344CB8AC3E}">
        <p14:creationId xmlns:p14="http://schemas.microsoft.com/office/powerpoint/2010/main" val="21043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E95AA6-4FC0-4A75-86EE-8D317BFA2CB1}"/>
              </a:ext>
            </a:extLst>
          </p:cNvPr>
          <p:cNvSpPr/>
          <p:nvPr/>
        </p:nvSpPr>
        <p:spPr>
          <a:xfrm>
            <a:off x="10776019" y="5853164"/>
            <a:ext cx="1155561" cy="100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8A085-8A10-449D-8854-1D62934B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Insights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9D0775-D7BB-4A42-B76F-AD1829EAAA65}"/>
              </a:ext>
            </a:extLst>
          </p:cNvPr>
          <p:cNvGrpSpPr/>
          <p:nvPr/>
        </p:nvGrpSpPr>
        <p:grpSpPr>
          <a:xfrm>
            <a:off x="705717" y="1356527"/>
            <a:ext cx="10780565" cy="5573051"/>
            <a:chOff x="705717" y="1356527"/>
            <a:chExt cx="10780565" cy="55730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F095B-2523-43D7-80AB-C19EAA76B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717" y="1356527"/>
              <a:ext cx="10780565" cy="557305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04AEC8-BE7C-4DB7-8C53-CA9788A31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7" t="15312" r="51498" b="13203"/>
            <a:stretch/>
          </p:blipFill>
          <p:spPr>
            <a:xfrm>
              <a:off x="6741554" y="2285999"/>
              <a:ext cx="2035507" cy="4097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1999A6C-9F4A-4F25-99B7-4D6DCAC0323D}"/>
              </a:ext>
            </a:extLst>
          </p:cNvPr>
          <p:cNvSpPr/>
          <p:nvPr/>
        </p:nvSpPr>
        <p:spPr>
          <a:xfrm>
            <a:off x="705717" y="1356527"/>
            <a:ext cx="8227268" cy="5508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9B17877-289A-4649-BFE6-35B7537CAF4B}"/>
              </a:ext>
            </a:extLst>
          </p:cNvPr>
          <p:cNvSpPr/>
          <p:nvPr/>
        </p:nvSpPr>
        <p:spPr>
          <a:xfrm>
            <a:off x="7577436" y="324342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7F5521B-8859-4A75-8E2A-57EE30CE7D8D}"/>
              </a:ext>
            </a:extLst>
          </p:cNvPr>
          <p:cNvSpPr/>
          <p:nvPr/>
        </p:nvSpPr>
        <p:spPr>
          <a:xfrm>
            <a:off x="3726204" y="1008859"/>
            <a:ext cx="2124269" cy="681135"/>
          </a:xfrm>
          <a:prstGeom prst="wedgeRoundRectCallout">
            <a:avLst>
              <a:gd name="adj1" fmla="val -46420"/>
              <a:gd name="adj2" fmla="val 13628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General info about the prospects company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FFA1B-A049-4F2A-9A0C-F64D6D6C7BAE}"/>
              </a:ext>
            </a:extLst>
          </p:cNvPr>
          <p:cNvSpPr/>
          <p:nvPr/>
        </p:nvSpPr>
        <p:spPr>
          <a:xfrm>
            <a:off x="1769374" y="5702394"/>
            <a:ext cx="2124269" cy="681135"/>
          </a:xfrm>
          <a:prstGeom prst="wedgeRoundRectCallout">
            <a:avLst>
              <a:gd name="adj1" fmla="val -38852"/>
              <a:gd name="adj2" fmla="val -6877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Company News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AF86F81-BE8A-4661-868B-9873228EA005}"/>
              </a:ext>
            </a:extLst>
          </p:cNvPr>
          <p:cNvSpPr/>
          <p:nvPr/>
        </p:nvSpPr>
        <p:spPr>
          <a:xfrm>
            <a:off x="3971730" y="2902852"/>
            <a:ext cx="2124269" cy="681135"/>
          </a:xfrm>
          <a:prstGeom prst="wedgeRoundRectCallout">
            <a:avLst>
              <a:gd name="adj1" fmla="val 77513"/>
              <a:gd name="adj2" fmla="val -6877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See this person on LinkedIn with Sales Navigator</a:t>
            </a:r>
          </a:p>
        </p:txBody>
      </p:sp>
    </p:spTree>
    <p:extLst>
      <p:ext uri="{BB962C8B-B14F-4D97-AF65-F5344CB8AC3E}">
        <p14:creationId xmlns:p14="http://schemas.microsoft.com/office/powerpoint/2010/main" val="10009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5013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4143D-9DF1-43AD-898D-07597E806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5" t="15134" r="51434" b="3982"/>
          <a:stretch/>
        </p:blipFill>
        <p:spPr>
          <a:xfrm>
            <a:off x="9156192" y="0"/>
            <a:ext cx="3009978" cy="687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9495EB-E063-4411-AD99-A9FE93884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Sales Navigator in Playbooks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0CE67-2553-4732-BCA9-5F64337BD409}"/>
              </a:ext>
            </a:extLst>
          </p:cNvPr>
          <p:cNvSpPr txBox="1"/>
          <p:nvPr/>
        </p:nvSpPr>
        <p:spPr>
          <a:xfrm>
            <a:off x="943482" y="2423237"/>
            <a:ext cx="7103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Open Sales Navigator in Playbooks by clicking on VIEW INSIGHTS</a:t>
            </a:r>
          </a:p>
          <a:p>
            <a:pPr algn="ctr"/>
            <a:endParaRPr lang="en-US"/>
          </a:p>
          <a:p>
            <a:pPr algn="ctr"/>
            <a:r>
              <a:rPr lang="en-US"/>
              <a:t>Make sure you click on “Sales Navigator” and you’ll see your prospect’s information</a:t>
            </a:r>
          </a:p>
          <a:p>
            <a:pPr algn="ctr"/>
            <a:endParaRPr lang="en-US"/>
          </a:p>
          <a:p>
            <a:pPr algn="ctr"/>
            <a:r>
              <a:rPr lang="en-US"/>
              <a:t>It is required that you have a Sales Navigator Team license to see it in Playbooks</a:t>
            </a:r>
          </a:p>
        </p:txBody>
      </p:sp>
    </p:spTree>
    <p:extLst>
      <p:ext uri="{BB962C8B-B14F-4D97-AF65-F5344CB8AC3E}">
        <p14:creationId xmlns:p14="http://schemas.microsoft.com/office/powerpoint/2010/main" val="4090846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7949B-9520-45A4-B5FF-CAD1205B7CA8}"/>
              </a:ext>
            </a:extLst>
          </p:cNvPr>
          <p:cNvSpPr txBox="1"/>
          <p:nvPr/>
        </p:nvSpPr>
        <p:spPr>
          <a:xfrm>
            <a:off x="943482" y="4736433"/>
            <a:ext cx="7103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While on a call in a Play, you identify a potential sale you’d like to add to the forecast.  You’ll need to make the play successful, then create the opportunity in the CRM.</a:t>
            </a:r>
          </a:p>
        </p:txBody>
      </p:sp>
    </p:spTree>
    <p:extLst>
      <p:ext uri="{BB962C8B-B14F-4D97-AF65-F5344CB8AC3E}">
        <p14:creationId xmlns:p14="http://schemas.microsoft.com/office/powerpoint/2010/main" val="13211148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2D09-215C-4B05-9BBE-9833A24F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9C27E-E984-4686-BC41-0BAFFF5C2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351" y="2983761"/>
            <a:ext cx="2074189" cy="120994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3A88B-BDB9-4197-AF33-46CBE167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14" y="1847345"/>
            <a:ext cx="1884044" cy="1056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03CA2-EBBA-48AE-8EF7-F343BFB52371}"/>
              </a:ext>
            </a:extLst>
          </p:cNvPr>
          <p:cNvSpPr txBox="1"/>
          <p:nvPr/>
        </p:nvSpPr>
        <p:spPr>
          <a:xfrm>
            <a:off x="1771255" y="2134782"/>
            <a:ext cx="5447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Disposition the call as “Correct Contact”</a:t>
            </a:r>
          </a:p>
          <a:p>
            <a:pPr algn="ctr"/>
            <a:endParaRPr lang="en-US"/>
          </a:p>
          <a:p>
            <a:pPr algn="ctr"/>
            <a:r>
              <a:rPr lang="en-US"/>
              <a:t>Add appropriate notes</a:t>
            </a:r>
          </a:p>
          <a:p>
            <a:pPr algn="ctr"/>
            <a:endParaRPr lang="en-US"/>
          </a:p>
          <a:p>
            <a:pPr algn="ctr"/>
            <a:r>
              <a:rPr lang="en-US"/>
              <a:t>Mark Play Successful</a:t>
            </a:r>
          </a:p>
          <a:p>
            <a:pPr algn="ctr"/>
            <a:r>
              <a:rPr lang="en-US"/>
              <a:t> </a:t>
            </a:r>
          </a:p>
          <a:p>
            <a:pPr algn="ctr"/>
            <a:r>
              <a:rPr lang="en-US"/>
              <a:t>Follow standard Salesforce process for deal progression/lead conversion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BB0B4B9-DDC6-4664-9AAD-140CB238ACF0}"/>
              </a:ext>
            </a:extLst>
          </p:cNvPr>
          <p:cNvSpPr/>
          <p:nvPr/>
        </p:nvSpPr>
        <p:spPr>
          <a:xfrm>
            <a:off x="7858790" y="2375741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831A325-E0EA-4ACF-9FDC-2F32E1A1A263}"/>
              </a:ext>
            </a:extLst>
          </p:cNvPr>
          <p:cNvSpPr/>
          <p:nvPr/>
        </p:nvSpPr>
        <p:spPr>
          <a:xfrm>
            <a:off x="7858790" y="1544465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FE88CEC-2FFA-4BB1-BDCF-5789C8EB7322}"/>
              </a:ext>
            </a:extLst>
          </p:cNvPr>
          <p:cNvSpPr/>
          <p:nvPr/>
        </p:nvSpPr>
        <p:spPr>
          <a:xfrm>
            <a:off x="7858790" y="3689501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4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1.11111E-6 L 0.14922 1.1111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ED1E-68BF-438E-AECE-EAB2D3D6CCA0}"/>
              </a:ext>
            </a:extLst>
          </p:cNvPr>
          <p:cNvSpPr txBox="1"/>
          <p:nvPr/>
        </p:nvSpPr>
        <p:spPr>
          <a:xfrm>
            <a:off x="943482" y="4736433"/>
            <a:ext cx="7103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While on a call in a Play, the customer does not have a known project or need identified. The person was a Lead record in Salesforce. We’ll close out the prospecting motion in Playbooks,  then update the lead in Salesforce so future sales leads are refined.</a:t>
            </a:r>
          </a:p>
        </p:txBody>
      </p:sp>
    </p:spTree>
    <p:extLst>
      <p:ext uri="{BB962C8B-B14F-4D97-AF65-F5344CB8AC3E}">
        <p14:creationId xmlns:p14="http://schemas.microsoft.com/office/powerpoint/2010/main" val="3384098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2D09-215C-4B05-9BBE-9833A24F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2EA4B-A4FE-480D-A90E-6F4C1AF2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028" y="2967746"/>
            <a:ext cx="2287844" cy="1241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3A88B-BDB9-4197-AF33-46CBE167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14" y="1847345"/>
            <a:ext cx="1884044" cy="1056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03CA2-EBBA-48AE-8EF7-F343BFB52371}"/>
              </a:ext>
            </a:extLst>
          </p:cNvPr>
          <p:cNvSpPr txBox="1"/>
          <p:nvPr/>
        </p:nvSpPr>
        <p:spPr>
          <a:xfrm>
            <a:off x="1771255" y="2134782"/>
            <a:ext cx="5447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Disposition the call as “Correct Contact”</a:t>
            </a:r>
          </a:p>
          <a:p>
            <a:pPr algn="ctr"/>
            <a:endParaRPr lang="en-US"/>
          </a:p>
          <a:p>
            <a:pPr algn="ctr"/>
            <a:r>
              <a:rPr lang="en-US"/>
              <a:t>Add appropriate notes</a:t>
            </a:r>
          </a:p>
          <a:p>
            <a:pPr algn="ctr"/>
            <a:endParaRPr lang="en-US"/>
          </a:p>
          <a:p>
            <a:pPr algn="ctr"/>
            <a:r>
              <a:rPr lang="en-US"/>
              <a:t>Remove the prospect from the Play</a:t>
            </a:r>
          </a:p>
          <a:p>
            <a:pPr algn="ctr"/>
            <a:r>
              <a:rPr lang="en-US"/>
              <a:t> </a:t>
            </a:r>
          </a:p>
          <a:p>
            <a:pPr algn="ctr"/>
            <a:r>
              <a:rPr lang="en-US"/>
              <a:t>Update the Lead Status in Salesforce to the appropriate value</a:t>
            </a:r>
          </a:p>
          <a:p>
            <a:pPr algn="ctr"/>
            <a:endParaRPr lang="en-US"/>
          </a:p>
          <a:p>
            <a:pPr algn="ctr"/>
            <a:r>
              <a:rPr lang="en-US"/>
              <a:t>Remove the Prospect from Playbooks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BB0B4B9-DDC6-4664-9AAD-140CB238ACF0}"/>
              </a:ext>
            </a:extLst>
          </p:cNvPr>
          <p:cNvSpPr/>
          <p:nvPr/>
        </p:nvSpPr>
        <p:spPr>
          <a:xfrm>
            <a:off x="7858790" y="2111543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831A325-E0EA-4ACF-9FDC-2F32E1A1A263}"/>
              </a:ext>
            </a:extLst>
          </p:cNvPr>
          <p:cNvSpPr/>
          <p:nvPr/>
        </p:nvSpPr>
        <p:spPr>
          <a:xfrm>
            <a:off x="7858790" y="1544465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1E117-4CC5-4B73-93EB-297BDEBEC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536" y="923818"/>
            <a:ext cx="731576" cy="98153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A75427B-9F17-4A70-BEB3-6A04AEBD3652}"/>
              </a:ext>
            </a:extLst>
          </p:cNvPr>
          <p:cNvSpPr/>
          <p:nvPr/>
        </p:nvSpPr>
        <p:spPr>
          <a:xfrm>
            <a:off x="8835861" y="1494312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18C51E6-5A9E-4E2B-82DD-E2EB55F8FFD7}"/>
              </a:ext>
            </a:extLst>
          </p:cNvPr>
          <p:cNvSpPr/>
          <p:nvPr/>
        </p:nvSpPr>
        <p:spPr>
          <a:xfrm>
            <a:off x="7858790" y="3689501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0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1.11111E-6 L 0.16094 1.11111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1" grpId="2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8A14-4DBE-442A-8EA2-115B6463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9463D-785C-4107-BE5A-28DF0D4D4C16}"/>
              </a:ext>
            </a:extLst>
          </p:cNvPr>
          <p:cNvSpPr txBox="1"/>
          <p:nvPr/>
        </p:nvSpPr>
        <p:spPr>
          <a:xfrm>
            <a:off x="943482" y="4736433"/>
            <a:ext cx="7103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You receive an email or return phone call from a potential customer.  Whether its identifying an Opportunity, or ending the Play, you should close out the effort in Playbooks and Salesforce.</a:t>
            </a:r>
          </a:p>
        </p:txBody>
      </p:sp>
    </p:spTree>
    <p:extLst>
      <p:ext uri="{BB962C8B-B14F-4D97-AF65-F5344CB8AC3E}">
        <p14:creationId xmlns:p14="http://schemas.microsoft.com/office/powerpoint/2010/main" val="16282703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6D43-1F0C-4680-B5E4-A8A6C2B3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Prospecting Scenario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F63BB-0B2D-493F-A40B-5ADCC4684E79}"/>
              </a:ext>
            </a:extLst>
          </p:cNvPr>
          <p:cNvSpPr txBox="1"/>
          <p:nvPr/>
        </p:nvSpPr>
        <p:spPr>
          <a:xfrm>
            <a:off x="646057" y="4151649"/>
            <a:ext cx="4956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B676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Interested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Search for the Person in </a:t>
            </a:r>
            <a:r>
              <a:rPr lang="en-US">
                <a:solidFill>
                  <a:srgbClr val="3F3F3F"/>
                </a:solidFill>
                <a:latin typeface="Lato Light"/>
              </a:rPr>
              <a:t>Salesforce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Click “View in Playbooks”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Mark Play Successful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Convert Lead to Opportunity/Contact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2BC07-9312-4C4D-B937-5D3EFA1F1F75}"/>
              </a:ext>
            </a:extLst>
          </p:cNvPr>
          <p:cNvSpPr txBox="1"/>
          <p:nvPr/>
        </p:nvSpPr>
        <p:spPr>
          <a:xfrm>
            <a:off x="6396842" y="4151649"/>
            <a:ext cx="4956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Not Interested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Search for the Person in Salesforce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Update the Lead Status to appropriate rejected status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Click “View in Playbooks”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Click on Play name and remove from playbooks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9304A3-338E-4435-8157-EC55B849B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49" y="1372665"/>
            <a:ext cx="9593014" cy="2667372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17B2A22B-1C51-411A-87C0-F9AAB24C6474}"/>
              </a:ext>
            </a:extLst>
          </p:cNvPr>
          <p:cNvSpPr/>
          <p:nvPr/>
        </p:nvSpPr>
        <p:spPr>
          <a:xfrm>
            <a:off x="1287302" y="1426435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4CC389A-53D8-498E-8D67-57EE050B917C}"/>
              </a:ext>
            </a:extLst>
          </p:cNvPr>
          <p:cNvSpPr/>
          <p:nvPr/>
        </p:nvSpPr>
        <p:spPr>
          <a:xfrm rot="10800000">
            <a:off x="9892763" y="2601109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684F4-15A4-4EBC-B7A9-327EFF083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367" y="1537135"/>
            <a:ext cx="1746902" cy="3886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138B61-E459-4B9B-9509-F4C052B92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4" y="1989254"/>
            <a:ext cx="7943485" cy="31558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 multiple records to Play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85339833"/>
              </p:ext>
            </p:extLst>
          </p:nvPr>
        </p:nvGraphicFramePr>
        <p:xfrm>
          <a:off x="838200" y="5530575"/>
          <a:ext cx="10515600" cy="726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9064F718-5422-4A46-BB84-3EA2A84B42EB}"/>
              </a:ext>
            </a:extLst>
          </p:cNvPr>
          <p:cNvSpPr/>
          <p:nvPr/>
        </p:nvSpPr>
        <p:spPr>
          <a:xfrm>
            <a:off x="3695735" y="2452523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7266 -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2294-7E61-4B1E-B8AD-3938AE34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7128-C205-47DA-B6CB-680937E50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Add 10-15 leads to Playbooks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Complete the first step for all the people in your Playbook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Record some voicemail templates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Rinse and repeat if time allows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Tomorrow: Continue to work through Playbooks.  Follow up Play steps may be due.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8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B76F3-4AA7-4D45-AB5D-FD2FC1350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/>
              <a:t>Review the handouts from training sessions or help site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/>
              <a:t>Ask a peer/team member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/>
              <a:t>Ask a manager or Sales Operations for further assistance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8458" y="3851002"/>
            <a:ext cx="759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8292" y="3818408"/>
            <a:ext cx="759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4654" y="3851002"/>
            <a:ext cx="759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86439" y="4415525"/>
            <a:ext cx="2358466" cy="1800351"/>
            <a:chOff x="5688037" y="5139705"/>
            <a:chExt cx="2171113" cy="16162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2" t="20656" r="21470"/>
            <a:stretch/>
          </p:blipFill>
          <p:spPr>
            <a:xfrm>
              <a:off x="5688037" y="5139705"/>
              <a:ext cx="2171113" cy="141221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777132" y="6175718"/>
              <a:ext cx="1992922" cy="580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Ask Speed Team Member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91054" y="4446343"/>
            <a:ext cx="2412000" cy="1423514"/>
            <a:chOff x="3273464" y="4718591"/>
            <a:chExt cx="2086325" cy="1220679"/>
          </a:xfrm>
        </p:grpSpPr>
        <p:sp>
          <p:nvSpPr>
            <p:cNvPr id="17" name="Rounded Rectangle 16"/>
            <p:cNvSpPr/>
            <p:nvPr/>
          </p:nvSpPr>
          <p:spPr>
            <a:xfrm>
              <a:off x="3273464" y="4718591"/>
              <a:ext cx="2086325" cy="1220679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Consult </a:t>
              </a:r>
            </a:p>
            <a:p>
              <a:r>
                <a:rPr lang="en-US"/>
                <a:t>handouts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173" y="4941249"/>
              <a:ext cx="812698" cy="812698"/>
            </a:xfrm>
            <a:prstGeom prst="rect">
              <a:avLst/>
            </a:prstGeom>
          </p:spPr>
        </p:pic>
      </p:grpSp>
      <p:sp>
        <p:nvSpPr>
          <p:cNvPr id="22" name="Rounded Rectangle 21"/>
          <p:cNvSpPr/>
          <p:nvPr/>
        </p:nvSpPr>
        <p:spPr>
          <a:xfrm>
            <a:off x="7622056" y="4475757"/>
            <a:ext cx="2263816" cy="14543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/>
          </a:p>
          <a:p>
            <a:r>
              <a:rPr lang="en-US"/>
              <a:t>Ask your</a:t>
            </a:r>
          </a:p>
          <a:p>
            <a:r>
              <a:rPr lang="en-US"/>
              <a:t>manager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D4436B6-15B8-49AA-BE3A-A962F3E4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4486" y="4696789"/>
            <a:ext cx="732101" cy="7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42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EBB9-E1DE-473F-9427-1FC742C6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Demand Help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D0C0D20-022D-4A93-AC83-1874B84CA2F6}"/>
              </a:ext>
            </a:extLst>
          </p:cNvPr>
          <p:cNvSpPr/>
          <p:nvPr/>
        </p:nvSpPr>
        <p:spPr>
          <a:xfrm>
            <a:off x="7883174" y="4267171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500AC-8605-48A1-9C94-2CF0FF3F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800" y="0"/>
            <a:ext cx="30885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0E2EC-BC1D-49B1-BB4A-CF723D4E7462}"/>
              </a:ext>
            </a:extLst>
          </p:cNvPr>
          <p:cNvSpPr txBox="1"/>
          <p:nvPr/>
        </p:nvSpPr>
        <p:spPr>
          <a:xfrm>
            <a:off x="1771255" y="2967335"/>
            <a:ext cx="5447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Chat directly with Support</a:t>
            </a:r>
          </a:p>
          <a:p>
            <a:pPr algn="ctr"/>
            <a:endParaRPr lang="en-US"/>
          </a:p>
          <a:p>
            <a:pPr algn="ctr"/>
            <a:r>
              <a:rPr lang="en-US"/>
              <a:t>Find an answer from the Playbooks Help Site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0A2C141-FED9-4996-BAAE-C81FC19DEB63}"/>
              </a:ext>
            </a:extLst>
          </p:cNvPr>
          <p:cNvSpPr/>
          <p:nvPr/>
        </p:nvSpPr>
        <p:spPr>
          <a:xfrm>
            <a:off x="7883174" y="0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2139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87169-A182-40DE-A4A4-49CE4F45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Playbooks Dashboard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1A06065-3FCC-46FD-8BCA-DA563C23EFC8}"/>
              </a:ext>
            </a:extLst>
          </p:cNvPr>
          <p:cNvSpPr/>
          <p:nvPr/>
        </p:nvSpPr>
        <p:spPr>
          <a:xfrm>
            <a:off x="7877263" y="1975608"/>
            <a:ext cx="1199626" cy="5285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6BF8B-4973-4703-80C6-73D7CF912888}"/>
              </a:ext>
            </a:extLst>
          </p:cNvPr>
          <p:cNvSpPr txBox="1"/>
          <p:nvPr/>
        </p:nvSpPr>
        <p:spPr>
          <a:xfrm>
            <a:off x="2040762" y="3059668"/>
            <a:ext cx="490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Easily see your Call and Email tasks due 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604C8-33FD-4DCA-9644-ED236BCA5C24}"/>
              </a:ext>
            </a:extLst>
          </p:cNvPr>
          <p:cNvSpPr txBox="1"/>
          <p:nvPr/>
        </p:nvSpPr>
        <p:spPr>
          <a:xfrm>
            <a:off x="2127389" y="4118079"/>
            <a:ext cx="473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Then quickly jump to the first task for the day</a:t>
            </a:r>
          </a:p>
        </p:txBody>
      </p:sp>
    </p:spTree>
    <p:extLst>
      <p:ext uri="{BB962C8B-B14F-4D97-AF65-F5344CB8AC3E}">
        <p14:creationId xmlns:p14="http://schemas.microsoft.com/office/powerpoint/2010/main" val="18264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0.6326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Green Confidential">
  <a:themeElements>
    <a:clrScheme name="New Green Accents">
      <a:dk1>
        <a:srgbClr val="3F3F3F"/>
      </a:dk1>
      <a:lt1>
        <a:sysClr val="window" lastClr="FFFFFF"/>
      </a:lt1>
      <a:dk2>
        <a:srgbClr val="757575"/>
      </a:dk2>
      <a:lt2>
        <a:srgbClr val="F2F2F2"/>
      </a:lt2>
      <a:accent1>
        <a:srgbClr val="3AB676"/>
      </a:accent1>
      <a:accent2>
        <a:srgbClr val="2F333A"/>
      </a:accent2>
      <a:accent3>
        <a:srgbClr val="287572"/>
      </a:accent3>
      <a:accent4>
        <a:srgbClr val="FE7A01"/>
      </a:accent4>
      <a:accent5>
        <a:srgbClr val="90C0D4"/>
      </a:accent5>
      <a:accent6>
        <a:srgbClr val="B25245"/>
      </a:accent6>
      <a:hlink>
        <a:srgbClr val="0563C1"/>
      </a:hlink>
      <a:folHlink>
        <a:srgbClr val="954F72"/>
      </a:folHlink>
    </a:clrScheme>
    <a:fontScheme name="Custom 1">
      <a:majorFont>
        <a:latin typeface="Lato Light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sideSales.com Green2" id="{0743508C-94AA-4481-8F8B-1015ACC2FCB8}" vid="{074A5E39-7D47-4504-BAD9-EF6579FD71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ase xmlns="fa0f43fb-4c1e-40e9-a983-4bfce1aa6f54">
      <Value>Launch</Value>
      <Value>Scale</Value>
    </Phase>
    <Document_x0020_Type xmlns="fa0f43fb-4c1e-40e9-a983-4bfce1aa6f54">
      <Value>Presentation</Value>
      <Value>Template</Value>
      <Value>Example</Value>
    </Document_x0020_Type>
    <Product xmlns="fa0f43fb-4c1e-40e9-a983-4bfce1aa6f54">
      <Value>Playbooks</Value>
    </Product>
    <CRM xmlns="fa0f43fb-4c1e-40e9-a983-4bfce1aa6f54">
      <Value>Salesforce</Value>
    </CRM>
    <Segment xmlns="fa0f43fb-4c1e-40e9-a983-4bfce1aa6f54">
      <Value>Enterprise</Value>
    </Segmen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86BA353BA5C8409F736D3872F6A4BD" ma:contentTypeVersion="12" ma:contentTypeDescription="Create a new document." ma:contentTypeScope="" ma:versionID="1eaca50f22f121d48ae96b3d28c9bb22">
  <xsd:schema xmlns:xsd="http://www.w3.org/2001/XMLSchema" xmlns:xs="http://www.w3.org/2001/XMLSchema" xmlns:p="http://schemas.microsoft.com/office/2006/metadata/properties" xmlns:ns2="fa0f43fb-4c1e-40e9-a983-4bfce1aa6f54" xmlns:ns3="a2186a49-fb46-4c1d-bd9c-56cfbcc4db4b" targetNamespace="http://schemas.microsoft.com/office/2006/metadata/properties" ma:root="true" ma:fieldsID="0f0347a682df04e7ec082fa15c98adaa" ns2:_="" ns3:_="">
    <xsd:import namespace="fa0f43fb-4c1e-40e9-a983-4bfce1aa6f54"/>
    <xsd:import namespace="a2186a49-fb46-4c1d-bd9c-56cfbcc4db4b"/>
    <xsd:element name="properties">
      <xsd:complexType>
        <xsd:sequence>
          <xsd:element name="documentManagement">
            <xsd:complexType>
              <xsd:all>
                <xsd:element ref="ns2:Ph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Product" minOccurs="0"/>
                <xsd:element ref="ns2:CRM" minOccurs="0"/>
                <xsd:element ref="ns2:Segment" minOccurs="0"/>
                <xsd:element ref="ns2:Document_x0020_Type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f43fb-4c1e-40e9-a983-4bfce1aa6f54" elementFormDefault="qualified">
    <xsd:import namespace="http://schemas.microsoft.com/office/2006/documentManagement/types"/>
    <xsd:import namespace="http://schemas.microsoft.com/office/infopath/2007/PartnerControls"/>
    <xsd:element name="Phase" ma:index="8" nillable="true" ma:displayName="Phase" ma:format="Dropdown" ma:internalName="Pha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e-Sales"/>
                    <xsd:enumeration value="Initiate"/>
                    <xsd:enumeration value="Design"/>
                    <xsd:enumeration value="Build &amp; Test"/>
                    <xsd:enumeration value="Launch"/>
                    <xsd:enumeration value="Scale"/>
                    <xsd:enumeration value="Nurtur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Product" ma:index="12" nillable="true" ma:displayName="Product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laybooks"/>
                    <xsd:enumeration value="PowerDialer"/>
                    <xsd:enumeration value="Predictive Pipeline"/>
                  </xsd:restriction>
                </xsd:simpleType>
              </xsd:element>
            </xsd:sequence>
          </xsd:extension>
        </xsd:complexContent>
      </xsd:complexType>
    </xsd:element>
    <xsd:element name="CRM" ma:index="13" nillable="true" ma:displayName="CRM" ma:internalName="C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alesforce"/>
                    <xsd:enumeration value="Dynamics"/>
                    <xsd:enumeration value="SAP"/>
                    <xsd:enumeration value="ICRM"/>
                    <xsd:enumeration value="LMP"/>
                  </xsd:restriction>
                </xsd:simpleType>
              </xsd:element>
            </xsd:sequence>
          </xsd:extension>
        </xsd:complexContent>
      </xsd:complexType>
    </xsd:element>
    <xsd:element name="Segment" ma:index="14" nillable="true" ma:displayName="Segment" ma:internalName="Seg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terprise"/>
                    <xsd:enumeration value="Growth"/>
                  </xsd:restriction>
                </xsd:simpleType>
              </xsd:element>
            </xsd:sequence>
          </xsd:extension>
        </xsd:complexContent>
      </xsd:complexType>
    </xsd:element>
    <xsd:element name="Document_x0020_Type" ma:index="15" nillable="true" ma:displayName="Document Type" ma:internalName="Document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esentation"/>
                    <xsd:enumeration value="Template"/>
                    <xsd:enumeration value="Example"/>
                    <xsd:enumeration value="Documentation"/>
                  </xsd:restriction>
                </xsd:simpleType>
              </xsd:element>
            </xsd:sequence>
          </xsd:extension>
        </xsd:complexContent>
      </xsd:complex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86a49-fb46-4c1d-bd9c-56cfbcc4db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16AAAF-062E-4AAD-8017-B5B1C8EDC996}">
  <ds:schemaRefs>
    <ds:schemaRef ds:uri="a2186a49-fb46-4c1d-bd9c-56cfbcc4db4b"/>
    <ds:schemaRef ds:uri="fa0f43fb-4c1e-40e9-a983-4bfce1aa6f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C4067A9-CFB8-4BC1-9132-C0FDA538D1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7BDB71-4DF2-4F7F-82FC-6F46226FA4B9}">
  <ds:schemaRefs>
    <ds:schemaRef ds:uri="a2186a49-fb46-4c1d-bd9c-56cfbcc4db4b"/>
    <ds:schemaRef ds:uri="fa0f43fb-4c1e-40e9-a983-4bfce1aa6f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InsideSales.com Green Template</Template>
  <TotalTime>4</TotalTime>
  <Words>2006</Words>
  <Application>Microsoft Office PowerPoint</Application>
  <PresentationFormat>Widescreen</PresentationFormat>
  <Paragraphs>367</Paragraphs>
  <Slides>83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Lato</vt:lpstr>
      <vt:lpstr>Lato Light</vt:lpstr>
      <vt:lpstr>Green Confidential</vt:lpstr>
      <vt:lpstr>Playbooks Foundations</vt:lpstr>
      <vt:lpstr>Agenda</vt:lpstr>
      <vt:lpstr>PowerPoint Presentation</vt:lpstr>
      <vt:lpstr>Why Playbooks?</vt:lpstr>
      <vt:lpstr>What is a Play?</vt:lpstr>
      <vt:lpstr>PowerPoint Presentation</vt:lpstr>
      <vt:lpstr>Assign a single record to Play</vt:lpstr>
      <vt:lpstr>Assign multiple records to Play</vt:lpstr>
      <vt:lpstr>Playbooks Dashboard</vt:lpstr>
      <vt:lpstr>Making a Phone Call</vt:lpstr>
      <vt:lpstr>Making a Phone Call</vt:lpstr>
      <vt:lpstr>Making a Phone Call</vt:lpstr>
      <vt:lpstr>Sending an Email</vt:lpstr>
      <vt:lpstr>Marking a Play Successful</vt:lpstr>
      <vt:lpstr>Activity History</vt:lpstr>
      <vt:lpstr>PowerPoint Presentation</vt:lpstr>
      <vt:lpstr>Make Chrome the Default Browser</vt:lpstr>
      <vt:lpstr>Installing the Playbooks Extension</vt:lpstr>
      <vt:lpstr>Installing the Playbooks Extension</vt:lpstr>
      <vt:lpstr>Installation Complete!</vt:lpstr>
      <vt:lpstr>First Time User Experience</vt:lpstr>
      <vt:lpstr>First Time User Experience</vt:lpstr>
      <vt:lpstr>First Time User Experience</vt:lpstr>
      <vt:lpstr>First Time User Experience</vt:lpstr>
      <vt:lpstr>First Time User Experience</vt:lpstr>
      <vt:lpstr>First Time User Experience</vt:lpstr>
      <vt:lpstr>First Time User Experience</vt:lpstr>
      <vt:lpstr>First Time User Experience</vt:lpstr>
      <vt:lpstr>PowerPoint Presentation</vt:lpstr>
      <vt:lpstr>Additional Settings</vt:lpstr>
      <vt:lpstr>Additional Settings</vt:lpstr>
      <vt:lpstr>Additional Settings</vt:lpstr>
      <vt:lpstr>Additional Settings</vt:lpstr>
      <vt:lpstr>Additional Settings</vt:lpstr>
      <vt:lpstr>Additional Settings</vt:lpstr>
      <vt:lpstr>PowerPoint Presentation</vt:lpstr>
      <vt:lpstr>Advanced Playbooks</vt:lpstr>
      <vt:lpstr>Agenda</vt:lpstr>
      <vt:lpstr>Additional Call Features</vt:lpstr>
      <vt:lpstr>Additional Call Features</vt:lpstr>
      <vt:lpstr>Additional Call Features</vt:lpstr>
      <vt:lpstr>Additional Call Features</vt:lpstr>
      <vt:lpstr>Additional Call Features</vt:lpstr>
      <vt:lpstr>Additional Call Features</vt:lpstr>
      <vt:lpstr>Additional Email Features</vt:lpstr>
      <vt:lpstr>Additional Email Features</vt:lpstr>
      <vt:lpstr>Additional Email Features</vt:lpstr>
      <vt:lpstr>Additional Email Features</vt:lpstr>
      <vt:lpstr>Additional Email Features</vt:lpstr>
      <vt:lpstr>Additional Email Features</vt:lpstr>
      <vt:lpstr>Additional Email Features</vt:lpstr>
      <vt:lpstr>Playbooks for Outlook</vt:lpstr>
      <vt:lpstr>Playbooks for Outlook</vt:lpstr>
      <vt:lpstr>Playbooks for Outlook - Setup</vt:lpstr>
      <vt:lpstr>Creating Email Templates</vt:lpstr>
      <vt:lpstr>Creating Email Templates</vt:lpstr>
      <vt:lpstr>Creating Email Templates</vt:lpstr>
      <vt:lpstr>Notification Feed</vt:lpstr>
      <vt:lpstr>Why use voicemail?</vt:lpstr>
      <vt:lpstr>Why voicemails fail</vt:lpstr>
      <vt:lpstr>Pre-Recorded Voicemails</vt:lpstr>
      <vt:lpstr>Using Pre-Recorded Voicemail</vt:lpstr>
      <vt:lpstr>Record Activities Feed</vt:lpstr>
      <vt:lpstr>Record Activities Feed</vt:lpstr>
      <vt:lpstr>Record Activities Feed</vt:lpstr>
      <vt:lpstr>PowerPoint Presentation</vt:lpstr>
      <vt:lpstr>Prospecting Scenario 1</vt:lpstr>
      <vt:lpstr>Prospecting Scenario 1</vt:lpstr>
      <vt:lpstr>Prospecting Scenario 1</vt:lpstr>
      <vt:lpstr>Prospecting Scenario 1</vt:lpstr>
      <vt:lpstr>Pre Call Motion</vt:lpstr>
      <vt:lpstr>Insights</vt:lpstr>
      <vt:lpstr>Sales Navigator in Playbooks</vt:lpstr>
      <vt:lpstr>Prospecting Scenario 2</vt:lpstr>
      <vt:lpstr>Prospecting Scenario 2</vt:lpstr>
      <vt:lpstr>Prospecting Scenario 3</vt:lpstr>
      <vt:lpstr>Prospecting Scenario 3</vt:lpstr>
      <vt:lpstr>Prospecting Scenario 4</vt:lpstr>
      <vt:lpstr>Prospecting Scenario 4</vt:lpstr>
      <vt:lpstr>Next Steps</vt:lpstr>
      <vt:lpstr>ISSUE RESOLUTION</vt:lpstr>
      <vt:lpstr>On Demand Help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Playbooks for SFDC User Training - Foundations + Adv Playbooks - 5.29.19</dc:title>
  <dc:creator>Michael Rae</dc:creator>
  <cp:lastModifiedBy>Stuart Spieth</cp:lastModifiedBy>
  <cp:revision>3</cp:revision>
  <dcterms:created xsi:type="dcterms:W3CDTF">2019-02-12T15:09:26Z</dcterms:created>
  <dcterms:modified xsi:type="dcterms:W3CDTF">2019-07-09T22:01:40Z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0x0101002486BA353BA5C8409F736D3872F6A4BD</vt:lpwstr>
  </property>
</Properties>
</file>