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58" r:id="rId2"/>
    <p:sldId id="259" r:id="rId3"/>
    <p:sldId id="798" r:id="rId4"/>
    <p:sldId id="785" r:id="rId5"/>
    <p:sldId id="803" r:id="rId6"/>
    <p:sldId id="804" r:id="rId7"/>
    <p:sldId id="773" r:id="rId8"/>
    <p:sldId id="776" r:id="rId9"/>
    <p:sldId id="778" r:id="rId10"/>
    <p:sldId id="779" r:id="rId11"/>
    <p:sldId id="780" r:id="rId12"/>
    <p:sldId id="782" r:id="rId13"/>
    <p:sldId id="806" r:id="rId14"/>
    <p:sldId id="805" r:id="rId15"/>
    <p:sldId id="809" r:id="rId16"/>
    <p:sldId id="810" r:id="rId17"/>
    <p:sldId id="811" r:id="rId18"/>
    <p:sldId id="812" r:id="rId19"/>
    <p:sldId id="813" r:id="rId20"/>
    <p:sldId id="814" r:id="rId21"/>
    <p:sldId id="581" r:id="rId22"/>
    <p:sldId id="600" r:id="rId23"/>
    <p:sldId id="791" r:id="rId24"/>
    <p:sldId id="787" r:id="rId25"/>
    <p:sldId id="795" r:id="rId26"/>
    <p:sldId id="727" r:id="rId27"/>
    <p:sldId id="815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F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86427"/>
  </p:normalViewPr>
  <p:slideViewPr>
    <p:cSldViewPr snapToGrid="0" snapToObjects="1">
      <p:cViewPr varScale="1">
        <p:scale>
          <a:sx n="115" d="100"/>
          <a:sy n="115" d="100"/>
        </p:scale>
        <p:origin x="372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1690F9-DE7F-4904-A23E-3AEB9B371F12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6669C8F-3C04-4DEF-9014-5FB9DDD93B0B}">
      <dgm:prSet custT="1"/>
      <dgm:spPr/>
      <dgm:t>
        <a:bodyPr/>
        <a:lstStyle/>
        <a:p>
          <a:r>
            <a:rPr lang="en-US" sz="1400" dirty="0"/>
            <a:t>User</a:t>
          </a:r>
        </a:p>
      </dgm:t>
    </dgm:pt>
    <dgm:pt modelId="{15782BC6-4E0B-492B-B1D1-5D21B4098C2E}" type="parTrans" cxnId="{C3B95560-FB54-4BD2-811D-963EEF802BBF}">
      <dgm:prSet/>
      <dgm:spPr/>
      <dgm:t>
        <a:bodyPr/>
        <a:lstStyle/>
        <a:p>
          <a:endParaRPr lang="en-US"/>
        </a:p>
      </dgm:t>
    </dgm:pt>
    <dgm:pt modelId="{997EE486-551E-405B-A271-86253C70F11A}" type="sibTrans" cxnId="{C3B95560-FB54-4BD2-811D-963EEF802BBF}">
      <dgm:prSet/>
      <dgm:spPr/>
      <dgm:t>
        <a:bodyPr/>
        <a:lstStyle/>
        <a:p>
          <a:endParaRPr lang="en-US"/>
        </a:p>
      </dgm:t>
    </dgm:pt>
    <dgm:pt modelId="{FB536AA0-1508-4A30-9D32-09829F84FD4B}">
      <dgm:prSet custT="1"/>
      <dgm:spPr/>
      <dgm:t>
        <a:bodyPr/>
        <a:lstStyle/>
        <a:p>
          <a:r>
            <a:rPr lang="en-US" sz="1400" i="1"/>
            <a:t>Peer</a:t>
          </a:r>
          <a:endParaRPr lang="en-US" sz="1400"/>
        </a:p>
      </dgm:t>
    </dgm:pt>
    <dgm:pt modelId="{288770BE-CEE8-4493-A6FA-0C21AED0EF92}" type="parTrans" cxnId="{9633DCB7-37A8-49AD-92E9-3E9E6B9DD2EC}">
      <dgm:prSet/>
      <dgm:spPr/>
      <dgm:t>
        <a:bodyPr/>
        <a:lstStyle/>
        <a:p>
          <a:endParaRPr lang="en-US"/>
        </a:p>
      </dgm:t>
    </dgm:pt>
    <dgm:pt modelId="{DF4DF693-7FB9-4310-BACC-0C348D27ECE2}" type="sibTrans" cxnId="{9633DCB7-37A8-49AD-92E9-3E9E6B9DD2EC}">
      <dgm:prSet/>
      <dgm:spPr/>
      <dgm:t>
        <a:bodyPr/>
        <a:lstStyle/>
        <a:p>
          <a:endParaRPr lang="en-US"/>
        </a:p>
      </dgm:t>
    </dgm:pt>
    <dgm:pt modelId="{640EF3E5-A284-48EE-9118-07B25BB9DB32}">
      <dgm:prSet custT="1"/>
      <dgm:spPr/>
      <dgm:t>
        <a:bodyPr/>
        <a:lstStyle/>
        <a:p>
          <a:r>
            <a:rPr lang="en-US" sz="1400" i="1" dirty="0"/>
            <a:t>Manager </a:t>
          </a:r>
          <a:endParaRPr lang="en-US" sz="1400" dirty="0"/>
        </a:p>
      </dgm:t>
    </dgm:pt>
    <dgm:pt modelId="{A101AC21-4F4D-4FB0-854D-20D4D4A33519}" type="parTrans" cxnId="{76E35062-6618-4CDA-91E5-7EF1CBC72069}">
      <dgm:prSet/>
      <dgm:spPr/>
      <dgm:t>
        <a:bodyPr/>
        <a:lstStyle/>
        <a:p>
          <a:endParaRPr lang="en-US"/>
        </a:p>
      </dgm:t>
    </dgm:pt>
    <dgm:pt modelId="{14F61F3C-E4AF-4074-9D6D-555285261F62}" type="sibTrans" cxnId="{76E35062-6618-4CDA-91E5-7EF1CBC72069}">
      <dgm:prSet/>
      <dgm:spPr/>
      <dgm:t>
        <a:bodyPr/>
        <a:lstStyle/>
        <a:p>
          <a:endParaRPr lang="en-US"/>
        </a:p>
      </dgm:t>
    </dgm:pt>
    <dgm:pt modelId="{400B9754-AB4B-4AD8-875C-13FD57A640ED}">
      <dgm:prSet custT="1"/>
      <dgm:spPr/>
      <dgm:t>
        <a:bodyPr/>
        <a:lstStyle/>
        <a:p>
          <a:r>
            <a:rPr lang="en-US" sz="1400" dirty="0"/>
            <a:t>Sales Ops</a:t>
          </a:r>
        </a:p>
      </dgm:t>
    </dgm:pt>
    <dgm:pt modelId="{FD2A4AF1-9F49-455B-A5A5-8C9561132A03}" type="parTrans" cxnId="{E2B3FF2A-7DBA-4E49-8D59-41699EA70CB9}">
      <dgm:prSet/>
      <dgm:spPr/>
      <dgm:t>
        <a:bodyPr/>
        <a:lstStyle/>
        <a:p>
          <a:endParaRPr lang="en-US"/>
        </a:p>
      </dgm:t>
    </dgm:pt>
    <dgm:pt modelId="{3A65040E-3FC4-4EE8-AD8B-6B7AE29DCF9B}" type="sibTrans" cxnId="{E2B3FF2A-7DBA-4E49-8D59-41699EA70CB9}">
      <dgm:prSet/>
      <dgm:spPr/>
      <dgm:t>
        <a:bodyPr/>
        <a:lstStyle/>
        <a:p>
          <a:endParaRPr lang="en-US"/>
        </a:p>
      </dgm:t>
    </dgm:pt>
    <dgm:pt modelId="{C0D8F134-98C2-4D84-A8E1-967EBF5B617A}">
      <dgm:prSet custT="1"/>
      <dgm:spPr/>
      <dgm:t>
        <a:bodyPr/>
        <a:lstStyle/>
        <a:p>
          <a:r>
            <a:rPr lang="en-US" sz="1400" i="1" dirty="0"/>
            <a:t>Case</a:t>
          </a:r>
        </a:p>
        <a:p>
          <a:r>
            <a:rPr lang="en-US" sz="1200" i="1" dirty="0"/>
            <a:t>XANT Support</a:t>
          </a:r>
          <a:endParaRPr lang="en-US" sz="1200" dirty="0"/>
        </a:p>
      </dgm:t>
    </dgm:pt>
    <dgm:pt modelId="{7DE115F8-7B74-43D3-B878-E91F6323B4CB}" type="parTrans" cxnId="{5593C0CC-3F48-4299-B83C-83D8EF345696}">
      <dgm:prSet/>
      <dgm:spPr/>
      <dgm:t>
        <a:bodyPr/>
        <a:lstStyle/>
        <a:p>
          <a:endParaRPr lang="en-US"/>
        </a:p>
      </dgm:t>
    </dgm:pt>
    <dgm:pt modelId="{865C54BD-C0E9-4EFD-8C7F-D1697D83DD80}" type="sibTrans" cxnId="{5593C0CC-3F48-4299-B83C-83D8EF345696}">
      <dgm:prSet/>
      <dgm:spPr/>
      <dgm:t>
        <a:bodyPr/>
        <a:lstStyle/>
        <a:p>
          <a:endParaRPr lang="en-US"/>
        </a:p>
      </dgm:t>
    </dgm:pt>
    <dgm:pt modelId="{1F4DF92B-47EB-43DB-9C87-A570A662F785}">
      <dgm:prSet custT="1"/>
      <dgm:spPr/>
      <dgm:t>
        <a:bodyPr/>
        <a:lstStyle/>
        <a:p>
          <a:r>
            <a:rPr lang="en-US" sz="1400" i="1" dirty="0"/>
            <a:t>CXM </a:t>
          </a:r>
        </a:p>
      </dgm:t>
    </dgm:pt>
    <dgm:pt modelId="{F509AFF4-793C-42C4-955C-2DA63090DAEB}" type="parTrans" cxnId="{394491F7-2D2B-4A4C-A32E-46E74DAA0354}">
      <dgm:prSet/>
      <dgm:spPr/>
      <dgm:t>
        <a:bodyPr/>
        <a:lstStyle/>
        <a:p>
          <a:endParaRPr lang="en-US"/>
        </a:p>
      </dgm:t>
    </dgm:pt>
    <dgm:pt modelId="{63CCBA4F-92A2-4C4E-80F8-E96ABA62BB62}" type="sibTrans" cxnId="{394491F7-2D2B-4A4C-A32E-46E74DAA0354}">
      <dgm:prSet/>
      <dgm:spPr/>
      <dgm:t>
        <a:bodyPr/>
        <a:lstStyle/>
        <a:p>
          <a:endParaRPr lang="en-US"/>
        </a:p>
      </dgm:t>
    </dgm:pt>
    <dgm:pt modelId="{F3981C07-9525-4225-A213-610CF57B29A1}" type="pres">
      <dgm:prSet presAssocID="{E71690F9-DE7F-4904-A23E-3AEB9B371F12}" presName="Name0" presStyleCnt="0">
        <dgm:presLayoutVars>
          <dgm:dir/>
          <dgm:resizeHandles val="exact"/>
        </dgm:presLayoutVars>
      </dgm:prSet>
      <dgm:spPr/>
    </dgm:pt>
    <dgm:pt modelId="{19D35C55-6160-488B-8045-4F2BCA66D5CB}" type="pres">
      <dgm:prSet presAssocID="{26669C8F-3C04-4DEF-9014-5FB9DDD93B0B}" presName="node" presStyleLbl="node1" presStyleIdx="0" presStyleCnt="6">
        <dgm:presLayoutVars>
          <dgm:bulletEnabled val="1"/>
        </dgm:presLayoutVars>
      </dgm:prSet>
      <dgm:spPr/>
    </dgm:pt>
    <dgm:pt modelId="{C9AE9F8B-E8E0-44F3-84F6-C78E99692A35}" type="pres">
      <dgm:prSet presAssocID="{997EE486-551E-405B-A271-86253C70F11A}" presName="sibTrans" presStyleLbl="sibTrans2D1" presStyleIdx="0" presStyleCnt="5"/>
      <dgm:spPr/>
    </dgm:pt>
    <dgm:pt modelId="{81A812B6-7D39-4DFC-8C00-A5A510934652}" type="pres">
      <dgm:prSet presAssocID="{997EE486-551E-405B-A271-86253C70F11A}" presName="connectorText" presStyleLbl="sibTrans2D1" presStyleIdx="0" presStyleCnt="5"/>
      <dgm:spPr/>
    </dgm:pt>
    <dgm:pt modelId="{1B89C410-D0C8-40C5-961C-31AA60D1FBF9}" type="pres">
      <dgm:prSet presAssocID="{FB536AA0-1508-4A30-9D32-09829F84FD4B}" presName="node" presStyleLbl="node1" presStyleIdx="1" presStyleCnt="6">
        <dgm:presLayoutVars>
          <dgm:bulletEnabled val="1"/>
        </dgm:presLayoutVars>
      </dgm:prSet>
      <dgm:spPr/>
    </dgm:pt>
    <dgm:pt modelId="{ABB21217-D6DC-4068-B2BE-09A1B412B817}" type="pres">
      <dgm:prSet presAssocID="{DF4DF693-7FB9-4310-BACC-0C348D27ECE2}" presName="sibTrans" presStyleLbl="sibTrans2D1" presStyleIdx="1" presStyleCnt="5"/>
      <dgm:spPr/>
    </dgm:pt>
    <dgm:pt modelId="{73FBB3AB-C808-425D-A09C-2D075333822F}" type="pres">
      <dgm:prSet presAssocID="{DF4DF693-7FB9-4310-BACC-0C348D27ECE2}" presName="connectorText" presStyleLbl="sibTrans2D1" presStyleIdx="1" presStyleCnt="5"/>
      <dgm:spPr/>
    </dgm:pt>
    <dgm:pt modelId="{3DF11E14-C683-452C-8BBE-D340DDB7BE55}" type="pres">
      <dgm:prSet presAssocID="{640EF3E5-A284-48EE-9118-07B25BB9DB32}" presName="node" presStyleLbl="node1" presStyleIdx="2" presStyleCnt="6">
        <dgm:presLayoutVars>
          <dgm:bulletEnabled val="1"/>
        </dgm:presLayoutVars>
      </dgm:prSet>
      <dgm:spPr/>
    </dgm:pt>
    <dgm:pt modelId="{737867D2-8F1A-43C6-B522-9465C9A0B888}" type="pres">
      <dgm:prSet presAssocID="{14F61F3C-E4AF-4074-9D6D-555285261F62}" presName="sibTrans" presStyleLbl="sibTrans2D1" presStyleIdx="2" presStyleCnt="5"/>
      <dgm:spPr/>
    </dgm:pt>
    <dgm:pt modelId="{D9CEC55B-3A0C-4E45-885A-83957620BC44}" type="pres">
      <dgm:prSet presAssocID="{14F61F3C-E4AF-4074-9D6D-555285261F62}" presName="connectorText" presStyleLbl="sibTrans2D1" presStyleIdx="2" presStyleCnt="5"/>
      <dgm:spPr/>
    </dgm:pt>
    <dgm:pt modelId="{03C8123C-566B-4B17-9136-7EF0431664D8}" type="pres">
      <dgm:prSet presAssocID="{400B9754-AB4B-4AD8-875C-13FD57A640ED}" presName="node" presStyleLbl="node1" presStyleIdx="3" presStyleCnt="6">
        <dgm:presLayoutVars>
          <dgm:bulletEnabled val="1"/>
        </dgm:presLayoutVars>
      </dgm:prSet>
      <dgm:spPr/>
    </dgm:pt>
    <dgm:pt modelId="{289E8C62-F7B3-4A5D-862E-FC9BE373DA7D}" type="pres">
      <dgm:prSet presAssocID="{3A65040E-3FC4-4EE8-AD8B-6B7AE29DCF9B}" presName="sibTrans" presStyleLbl="sibTrans2D1" presStyleIdx="3" presStyleCnt="5"/>
      <dgm:spPr/>
    </dgm:pt>
    <dgm:pt modelId="{5A8ABD3E-10BE-48D4-B88B-0389D2CEB267}" type="pres">
      <dgm:prSet presAssocID="{3A65040E-3FC4-4EE8-AD8B-6B7AE29DCF9B}" presName="connectorText" presStyleLbl="sibTrans2D1" presStyleIdx="3" presStyleCnt="5"/>
      <dgm:spPr/>
    </dgm:pt>
    <dgm:pt modelId="{563AE906-79E8-4655-8BC1-7E2B71E9C476}" type="pres">
      <dgm:prSet presAssocID="{C0D8F134-98C2-4D84-A8E1-967EBF5B617A}" presName="node" presStyleLbl="node1" presStyleIdx="4" presStyleCnt="6">
        <dgm:presLayoutVars>
          <dgm:bulletEnabled val="1"/>
        </dgm:presLayoutVars>
      </dgm:prSet>
      <dgm:spPr/>
    </dgm:pt>
    <dgm:pt modelId="{CDC23870-D49A-4B4C-887D-31022D4E5E08}" type="pres">
      <dgm:prSet presAssocID="{865C54BD-C0E9-4EFD-8C7F-D1697D83DD80}" presName="sibTrans" presStyleLbl="sibTrans2D1" presStyleIdx="4" presStyleCnt="5"/>
      <dgm:spPr/>
    </dgm:pt>
    <dgm:pt modelId="{991F2AD0-DDE9-43B7-9429-7B99D43D6DCF}" type="pres">
      <dgm:prSet presAssocID="{865C54BD-C0E9-4EFD-8C7F-D1697D83DD80}" presName="connectorText" presStyleLbl="sibTrans2D1" presStyleIdx="4" presStyleCnt="5"/>
      <dgm:spPr/>
    </dgm:pt>
    <dgm:pt modelId="{FC80E4E9-5410-4B32-8189-9600544EEE76}" type="pres">
      <dgm:prSet presAssocID="{1F4DF92B-47EB-43DB-9C87-A570A662F785}" presName="node" presStyleLbl="node1" presStyleIdx="5" presStyleCnt="6">
        <dgm:presLayoutVars>
          <dgm:bulletEnabled val="1"/>
        </dgm:presLayoutVars>
      </dgm:prSet>
      <dgm:spPr/>
    </dgm:pt>
  </dgm:ptLst>
  <dgm:cxnLst>
    <dgm:cxn modelId="{E2B3FF2A-7DBA-4E49-8D59-41699EA70CB9}" srcId="{E71690F9-DE7F-4904-A23E-3AEB9B371F12}" destId="{400B9754-AB4B-4AD8-875C-13FD57A640ED}" srcOrd="3" destOrd="0" parTransId="{FD2A4AF1-9F49-455B-A5A5-8C9561132A03}" sibTransId="{3A65040E-3FC4-4EE8-AD8B-6B7AE29DCF9B}"/>
    <dgm:cxn modelId="{E603D42C-5966-4CB1-A9FA-4E9CEC2F85D9}" type="presOf" srcId="{1F4DF92B-47EB-43DB-9C87-A570A662F785}" destId="{FC80E4E9-5410-4B32-8189-9600544EEE76}" srcOrd="0" destOrd="0" presId="urn:microsoft.com/office/officeart/2005/8/layout/process1"/>
    <dgm:cxn modelId="{EB8CC537-7FE0-4DBD-857E-674499616B2E}" type="presOf" srcId="{865C54BD-C0E9-4EFD-8C7F-D1697D83DD80}" destId="{CDC23870-D49A-4B4C-887D-31022D4E5E08}" srcOrd="0" destOrd="0" presId="urn:microsoft.com/office/officeart/2005/8/layout/process1"/>
    <dgm:cxn modelId="{FFE7965F-5B20-47F3-AA59-0E1799224C8A}" type="presOf" srcId="{DF4DF693-7FB9-4310-BACC-0C348D27ECE2}" destId="{73FBB3AB-C808-425D-A09C-2D075333822F}" srcOrd="1" destOrd="0" presId="urn:microsoft.com/office/officeart/2005/8/layout/process1"/>
    <dgm:cxn modelId="{C3B95560-FB54-4BD2-811D-963EEF802BBF}" srcId="{E71690F9-DE7F-4904-A23E-3AEB9B371F12}" destId="{26669C8F-3C04-4DEF-9014-5FB9DDD93B0B}" srcOrd="0" destOrd="0" parTransId="{15782BC6-4E0B-492B-B1D1-5D21B4098C2E}" sibTransId="{997EE486-551E-405B-A271-86253C70F11A}"/>
    <dgm:cxn modelId="{76E35062-6618-4CDA-91E5-7EF1CBC72069}" srcId="{E71690F9-DE7F-4904-A23E-3AEB9B371F12}" destId="{640EF3E5-A284-48EE-9118-07B25BB9DB32}" srcOrd="2" destOrd="0" parTransId="{A101AC21-4F4D-4FB0-854D-20D4D4A33519}" sibTransId="{14F61F3C-E4AF-4074-9D6D-555285261F62}"/>
    <dgm:cxn modelId="{1754396F-7936-4555-A0C7-DEFFB8417593}" type="presOf" srcId="{400B9754-AB4B-4AD8-875C-13FD57A640ED}" destId="{03C8123C-566B-4B17-9136-7EF0431664D8}" srcOrd="0" destOrd="0" presId="urn:microsoft.com/office/officeart/2005/8/layout/process1"/>
    <dgm:cxn modelId="{D5E37658-01FD-46AF-B345-3AD610AE1A61}" type="presOf" srcId="{DF4DF693-7FB9-4310-BACC-0C348D27ECE2}" destId="{ABB21217-D6DC-4068-B2BE-09A1B412B817}" srcOrd="0" destOrd="0" presId="urn:microsoft.com/office/officeart/2005/8/layout/process1"/>
    <dgm:cxn modelId="{32F3D67B-3696-47E1-99FB-B7EFF64765D3}" type="presOf" srcId="{3A65040E-3FC4-4EE8-AD8B-6B7AE29DCF9B}" destId="{289E8C62-F7B3-4A5D-862E-FC9BE373DA7D}" srcOrd="0" destOrd="0" presId="urn:microsoft.com/office/officeart/2005/8/layout/process1"/>
    <dgm:cxn modelId="{12345F7D-9DA1-4693-A3B5-5ADDD7B13BAD}" type="presOf" srcId="{14F61F3C-E4AF-4074-9D6D-555285261F62}" destId="{D9CEC55B-3A0C-4E45-885A-83957620BC44}" srcOrd="1" destOrd="0" presId="urn:microsoft.com/office/officeart/2005/8/layout/process1"/>
    <dgm:cxn modelId="{DE5BEE7E-5C1D-4735-8D8D-BB2EBE8110A9}" type="presOf" srcId="{E71690F9-DE7F-4904-A23E-3AEB9B371F12}" destId="{F3981C07-9525-4225-A213-610CF57B29A1}" srcOrd="0" destOrd="0" presId="urn:microsoft.com/office/officeart/2005/8/layout/process1"/>
    <dgm:cxn modelId="{5D0F397F-5A7C-44DD-9DFE-BB1FB13B3F82}" type="presOf" srcId="{640EF3E5-A284-48EE-9118-07B25BB9DB32}" destId="{3DF11E14-C683-452C-8BBE-D340DDB7BE55}" srcOrd="0" destOrd="0" presId="urn:microsoft.com/office/officeart/2005/8/layout/process1"/>
    <dgm:cxn modelId="{B00D868C-2D9C-4A19-91CF-DE527A7E39B5}" type="presOf" srcId="{FB536AA0-1508-4A30-9D32-09829F84FD4B}" destId="{1B89C410-D0C8-40C5-961C-31AA60D1FBF9}" srcOrd="0" destOrd="0" presId="urn:microsoft.com/office/officeart/2005/8/layout/process1"/>
    <dgm:cxn modelId="{B8CF75AD-B65D-46B9-A413-4D213A8D12E9}" type="presOf" srcId="{865C54BD-C0E9-4EFD-8C7F-D1697D83DD80}" destId="{991F2AD0-DDE9-43B7-9429-7B99D43D6DCF}" srcOrd="1" destOrd="0" presId="urn:microsoft.com/office/officeart/2005/8/layout/process1"/>
    <dgm:cxn modelId="{C6D9D9B4-E816-4562-8C87-46588BDA17CC}" type="presOf" srcId="{C0D8F134-98C2-4D84-A8E1-967EBF5B617A}" destId="{563AE906-79E8-4655-8BC1-7E2B71E9C476}" srcOrd="0" destOrd="0" presId="urn:microsoft.com/office/officeart/2005/8/layout/process1"/>
    <dgm:cxn modelId="{499850B5-D9CB-47E5-9FF6-276BD119E8DC}" type="presOf" srcId="{997EE486-551E-405B-A271-86253C70F11A}" destId="{81A812B6-7D39-4DFC-8C00-A5A510934652}" srcOrd="1" destOrd="0" presId="urn:microsoft.com/office/officeart/2005/8/layout/process1"/>
    <dgm:cxn modelId="{CD0F9FB6-656F-4698-9416-BFFEEE69B561}" type="presOf" srcId="{997EE486-551E-405B-A271-86253C70F11A}" destId="{C9AE9F8B-E8E0-44F3-84F6-C78E99692A35}" srcOrd="0" destOrd="0" presId="urn:microsoft.com/office/officeart/2005/8/layout/process1"/>
    <dgm:cxn modelId="{9633DCB7-37A8-49AD-92E9-3E9E6B9DD2EC}" srcId="{E71690F9-DE7F-4904-A23E-3AEB9B371F12}" destId="{FB536AA0-1508-4A30-9D32-09829F84FD4B}" srcOrd="1" destOrd="0" parTransId="{288770BE-CEE8-4493-A6FA-0C21AED0EF92}" sibTransId="{DF4DF693-7FB9-4310-BACC-0C348D27ECE2}"/>
    <dgm:cxn modelId="{C7AC14BB-C736-4307-829D-7A838071420D}" type="presOf" srcId="{3A65040E-3FC4-4EE8-AD8B-6B7AE29DCF9B}" destId="{5A8ABD3E-10BE-48D4-B88B-0389D2CEB267}" srcOrd="1" destOrd="0" presId="urn:microsoft.com/office/officeart/2005/8/layout/process1"/>
    <dgm:cxn modelId="{5C7927C6-A994-4D4C-848A-C4E07027BEEC}" type="presOf" srcId="{14F61F3C-E4AF-4074-9D6D-555285261F62}" destId="{737867D2-8F1A-43C6-B522-9465C9A0B888}" srcOrd="0" destOrd="0" presId="urn:microsoft.com/office/officeart/2005/8/layout/process1"/>
    <dgm:cxn modelId="{5593C0CC-3F48-4299-B83C-83D8EF345696}" srcId="{E71690F9-DE7F-4904-A23E-3AEB9B371F12}" destId="{C0D8F134-98C2-4D84-A8E1-967EBF5B617A}" srcOrd="4" destOrd="0" parTransId="{7DE115F8-7B74-43D3-B878-E91F6323B4CB}" sibTransId="{865C54BD-C0E9-4EFD-8C7F-D1697D83DD80}"/>
    <dgm:cxn modelId="{F7FDD9E3-C899-43BD-935E-344ED41D9BCB}" type="presOf" srcId="{26669C8F-3C04-4DEF-9014-5FB9DDD93B0B}" destId="{19D35C55-6160-488B-8045-4F2BCA66D5CB}" srcOrd="0" destOrd="0" presId="urn:microsoft.com/office/officeart/2005/8/layout/process1"/>
    <dgm:cxn modelId="{394491F7-2D2B-4A4C-A32E-46E74DAA0354}" srcId="{E71690F9-DE7F-4904-A23E-3AEB9B371F12}" destId="{1F4DF92B-47EB-43DB-9C87-A570A662F785}" srcOrd="5" destOrd="0" parTransId="{F509AFF4-793C-42C4-955C-2DA63090DAEB}" sibTransId="{63CCBA4F-92A2-4C4E-80F8-E96ABA62BB62}"/>
    <dgm:cxn modelId="{65A2A202-287B-4F30-8DC3-FB481032D292}" type="presParOf" srcId="{F3981C07-9525-4225-A213-610CF57B29A1}" destId="{19D35C55-6160-488B-8045-4F2BCA66D5CB}" srcOrd="0" destOrd="0" presId="urn:microsoft.com/office/officeart/2005/8/layout/process1"/>
    <dgm:cxn modelId="{A0E2EAEC-6C7A-4385-A7C2-98D50C0D4F5F}" type="presParOf" srcId="{F3981C07-9525-4225-A213-610CF57B29A1}" destId="{C9AE9F8B-E8E0-44F3-84F6-C78E99692A35}" srcOrd="1" destOrd="0" presId="urn:microsoft.com/office/officeart/2005/8/layout/process1"/>
    <dgm:cxn modelId="{870FD630-60CA-4439-BB7A-28EC6A6F4862}" type="presParOf" srcId="{C9AE9F8B-E8E0-44F3-84F6-C78E99692A35}" destId="{81A812B6-7D39-4DFC-8C00-A5A510934652}" srcOrd="0" destOrd="0" presId="urn:microsoft.com/office/officeart/2005/8/layout/process1"/>
    <dgm:cxn modelId="{E905D0B0-7C92-4D11-98E2-20C8B4F773FF}" type="presParOf" srcId="{F3981C07-9525-4225-A213-610CF57B29A1}" destId="{1B89C410-D0C8-40C5-961C-31AA60D1FBF9}" srcOrd="2" destOrd="0" presId="urn:microsoft.com/office/officeart/2005/8/layout/process1"/>
    <dgm:cxn modelId="{396B87F3-E2E1-4768-AE55-AAA4C7962F08}" type="presParOf" srcId="{F3981C07-9525-4225-A213-610CF57B29A1}" destId="{ABB21217-D6DC-4068-B2BE-09A1B412B817}" srcOrd="3" destOrd="0" presId="urn:microsoft.com/office/officeart/2005/8/layout/process1"/>
    <dgm:cxn modelId="{2D0E0243-1AFB-4A13-AD33-CC78CFFA27F1}" type="presParOf" srcId="{ABB21217-D6DC-4068-B2BE-09A1B412B817}" destId="{73FBB3AB-C808-425D-A09C-2D075333822F}" srcOrd="0" destOrd="0" presId="urn:microsoft.com/office/officeart/2005/8/layout/process1"/>
    <dgm:cxn modelId="{7760DD18-DBB1-429A-A39C-6667E9D07391}" type="presParOf" srcId="{F3981C07-9525-4225-A213-610CF57B29A1}" destId="{3DF11E14-C683-452C-8BBE-D340DDB7BE55}" srcOrd="4" destOrd="0" presId="urn:microsoft.com/office/officeart/2005/8/layout/process1"/>
    <dgm:cxn modelId="{32DD5295-8E83-48E6-BED9-D5D5879A8E2F}" type="presParOf" srcId="{F3981C07-9525-4225-A213-610CF57B29A1}" destId="{737867D2-8F1A-43C6-B522-9465C9A0B888}" srcOrd="5" destOrd="0" presId="urn:microsoft.com/office/officeart/2005/8/layout/process1"/>
    <dgm:cxn modelId="{FC9493C7-AF03-4286-A5E9-8F02D13505F3}" type="presParOf" srcId="{737867D2-8F1A-43C6-B522-9465C9A0B888}" destId="{D9CEC55B-3A0C-4E45-885A-83957620BC44}" srcOrd="0" destOrd="0" presId="urn:microsoft.com/office/officeart/2005/8/layout/process1"/>
    <dgm:cxn modelId="{2CD07DE6-486F-40AF-ADF6-666CE667E06E}" type="presParOf" srcId="{F3981C07-9525-4225-A213-610CF57B29A1}" destId="{03C8123C-566B-4B17-9136-7EF0431664D8}" srcOrd="6" destOrd="0" presId="urn:microsoft.com/office/officeart/2005/8/layout/process1"/>
    <dgm:cxn modelId="{925BB1A2-4581-4FB7-B36D-787FE023B0C2}" type="presParOf" srcId="{F3981C07-9525-4225-A213-610CF57B29A1}" destId="{289E8C62-F7B3-4A5D-862E-FC9BE373DA7D}" srcOrd="7" destOrd="0" presId="urn:microsoft.com/office/officeart/2005/8/layout/process1"/>
    <dgm:cxn modelId="{3B2F5BBD-6DE7-45E7-AE7A-252B7B986597}" type="presParOf" srcId="{289E8C62-F7B3-4A5D-862E-FC9BE373DA7D}" destId="{5A8ABD3E-10BE-48D4-B88B-0389D2CEB267}" srcOrd="0" destOrd="0" presId="urn:microsoft.com/office/officeart/2005/8/layout/process1"/>
    <dgm:cxn modelId="{FF1D0F5E-8BD5-4582-A27C-E6E49937F5C3}" type="presParOf" srcId="{F3981C07-9525-4225-A213-610CF57B29A1}" destId="{563AE906-79E8-4655-8BC1-7E2B71E9C476}" srcOrd="8" destOrd="0" presId="urn:microsoft.com/office/officeart/2005/8/layout/process1"/>
    <dgm:cxn modelId="{E82A4A42-3209-4218-87FD-73CA5F443E54}" type="presParOf" srcId="{F3981C07-9525-4225-A213-610CF57B29A1}" destId="{CDC23870-D49A-4B4C-887D-31022D4E5E08}" srcOrd="9" destOrd="0" presId="urn:microsoft.com/office/officeart/2005/8/layout/process1"/>
    <dgm:cxn modelId="{9E407551-BD0B-4DFB-ADB6-6B9F9D27D099}" type="presParOf" srcId="{CDC23870-D49A-4B4C-887D-31022D4E5E08}" destId="{991F2AD0-DDE9-43B7-9429-7B99D43D6DCF}" srcOrd="0" destOrd="0" presId="urn:microsoft.com/office/officeart/2005/8/layout/process1"/>
    <dgm:cxn modelId="{05FA797B-5D8F-43D4-92BE-43D3A38AC3C4}" type="presParOf" srcId="{F3981C07-9525-4225-A213-610CF57B29A1}" destId="{FC80E4E9-5410-4B32-8189-9600544EEE76}" srcOrd="1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D35C55-6160-488B-8045-4F2BCA66D5CB}">
      <dsp:nvSpPr>
        <dsp:cNvPr id="0" name=""/>
        <dsp:cNvSpPr/>
      </dsp:nvSpPr>
      <dsp:spPr>
        <a:xfrm>
          <a:off x="0" y="901483"/>
          <a:ext cx="1258628" cy="7551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User</a:t>
          </a:r>
        </a:p>
      </dsp:txBody>
      <dsp:txXfrm>
        <a:off x="22118" y="923601"/>
        <a:ext cx="1214392" cy="710941"/>
      </dsp:txXfrm>
    </dsp:sp>
    <dsp:sp modelId="{C9AE9F8B-E8E0-44F3-84F6-C78E99692A35}">
      <dsp:nvSpPr>
        <dsp:cNvPr id="0" name=""/>
        <dsp:cNvSpPr/>
      </dsp:nvSpPr>
      <dsp:spPr>
        <a:xfrm>
          <a:off x="1384491" y="1123002"/>
          <a:ext cx="266829" cy="3121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>
        <a:off x="1384491" y="1185430"/>
        <a:ext cx="186780" cy="187283"/>
      </dsp:txXfrm>
    </dsp:sp>
    <dsp:sp modelId="{1B89C410-D0C8-40C5-961C-31AA60D1FBF9}">
      <dsp:nvSpPr>
        <dsp:cNvPr id="0" name=""/>
        <dsp:cNvSpPr/>
      </dsp:nvSpPr>
      <dsp:spPr>
        <a:xfrm>
          <a:off x="1762080" y="901483"/>
          <a:ext cx="1258628" cy="7551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i="1" kern="1200"/>
            <a:t>Peer</a:t>
          </a:r>
          <a:endParaRPr lang="en-US" sz="1400" kern="1200"/>
        </a:p>
      </dsp:txBody>
      <dsp:txXfrm>
        <a:off x="1784198" y="923601"/>
        <a:ext cx="1214392" cy="710941"/>
      </dsp:txXfrm>
    </dsp:sp>
    <dsp:sp modelId="{ABB21217-D6DC-4068-B2BE-09A1B412B817}">
      <dsp:nvSpPr>
        <dsp:cNvPr id="0" name=""/>
        <dsp:cNvSpPr/>
      </dsp:nvSpPr>
      <dsp:spPr>
        <a:xfrm>
          <a:off x="3146572" y="1123002"/>
          <a:ext cx="266829" cy="3121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>
        <a:off x="3146572" y="1185430"/>
        <a:ext cx="186780" cy="187283"/>
      </dsp:txXfrm>
    </dsp:sp>
    <dsp:sp modelId="{3DF11E14-C683-452C-8BBE-D340DDB7BE55}">
      <dsp:nvSpPr>
        <dsp:cNvPr id="0" name=""/>
        <dsp:cNvSpPr/>
      </dsp:nvSpPr>
      <dsp:spPr>
        <a:xfrm>
          <a:off x="3524161" y="901483"/>
          <a:ext cx="1258628" cy="7551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i="1" kern="1200" dirty="0"/>
            <a:t>Manager </a:t>
          </a:r>
          <a:endParaRPr lang="en-US" sz="1400" kern="1200" dirty="0"/>
        </a:p>
      </dsp:txBody>
      <dsp:txXfrm>
        <a:off x="3546279" y="923601"/>
        <a:ext cx="1214392" cy="710941"/>
      </dsp:txXfrm>
    </dsp:sp>
    <dsp:sp modelId="{737867D2-8F1A-43C6-B522-9465C9A0B888}">
      <dsp:nvSpPr>
        <dsp:cNvPr id="0" name=""/>
        <dsp:cNvSpPr/>
      </dsp:nvSpPr>
      <dsp:spPr>
        <a:xfrm>
          <a:off x="4908653" y="1123002"/>
          <a:ext cx="266829" cy="3121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>
        <a:off x="4908653" y="1185430"/>
        <a:ext cx="186780" cy="187283"/>
      </dsp:txXfrm>
    </dsp:sp>
    <dsp:sp modelId="{03C8123C-566B-4B17-9136-7EF0431664D8}">
      <dsp:nvSpPr>
        <dsp:cNvPr id="0" name=""/>
        <dsp:cNvSpPr/>
      </dsp:nvSpPr>
      <dsp:spPr>
        <a:xfrm>
          <a:off x="5286241" y="901483"/>
          <a:ext cx="1258628" cy="7551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Sales Ops</a:t>
          </a:r>
        </a:p>
      </dsp:txBody>
      <dsp:txXfrm>
        <a:off x="5308359" y="923601"/>
        <a:ext cx="1214392" cy="710941"/>
      </dsp:txXfrm>
    </dsp:sp>
    <dsp:sp modelId="{289E8C62-F7B3-4A5D-862E-FC9BE373DA7D}">
      <dsp:nvSpPr>
        <dsp:cNvPr id="0" name=""/>
        <dsp:cNvSpPr/>
      </dsp:nvSpPr>
      <dsp:spPr>
        <a:xfrm>
          <a:off x="6670733" y="1123002"/>
          <a:ext cx="266829" cy="3121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>
        <a:off x="6670733" y="1185430"/>
        <a:ext cx="186780" cy="187283"/>
      </dsp:txXfrm>
    </dsp:sp>
    <dsp:sp modelId="{563AE906-79E8-4655-8BC1-7E2B71E9C476}">
      <dsp:nvSpPr>
        <dsp:cNvPr id="0" name=""/>
        <dsp:cNvSpPr/>
      </dsp:nvSpPr>
      <dsp:spPr>
        <a:xfrm>
          <a:off x="7048322" y="901483"/>
          <a:ext cx="1258628" cy="7551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i="1" kern="1200" dirty="0"/>
            <a:t>Case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i="1" kern="1200" dirty="0"/>
            <a:t>XANT Support</a:t>
          </a:r>
          <a:endParaRPr lang="en-US" sz="1200" kern="1200" dirty="0"/>
        </a:p>
      </dsp:txBody>
      <dsp:txXfrm>
        <a:off x="7070440" y="923601"/>
        <a:ext cx="1214392" cy="710941"/>
      </dsp:txXfrm>
    </dsp:sp>
    <dsp:sp modelId="{CDC23870-D49A-4B4C-887D-31022D4E5E08}">
      <dsp:nvSpPr>
        <dsp:cNvPr id="0" name=""/>
        <dsp:cNvSpPr/>
      </dsp:nvSpPr>
      <dsp:spPr>
        <a:xfrm>
          <a:off x="8432814" y="1123002"/>
          <a:ext cx="266829" cy="3121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>
        <a:off x="8432814" y="1185430"/>
        <a:ext cx="186780" cy="187283"/>
      </dsp:txXfrm>
    </dsp:sp>
    <dsp:sp modelId="{FC80E4E9-5410-4B32-8189-9600544EEE76}">
      <dsp:nvSpPr>
        <dsp:cNvPr id="0" name=""/>
        <dsp:cNvSpPr/>
      </dsp:nvSpPr>
      <dsp:spPr>
        <a:xfrm>
          <a:off x="8810403" y="901483"/>
          <a:ext cx="1258628" cy="7551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i="1" kern="1200" dirty="0"/>
            <a:t>CXM </a:t>
          </a:r>
        </a:p>
      </dsp:txBody>
      <dsp:txXfrm>
        <a:off x="8832521" y="923601"/>
        <a:ext cx="1214392" cy="7109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A7C109-6F98-1142-AC69-D6BB9B1B689A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808464-D97C-DC48-B6F7-335DA71922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839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0AAE2-915D-41EB-AE48-916166D4B263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9551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0AAE2-915D-41EB-AE48-916166D4B26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0688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POOF = Pipeline Outside Of Funnel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4B325-7CD8-364E-96D3-01C16B6DEE4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242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A">
    <p:bg>
      <p:bgPr>
        <a:solidFill>
          <a:srgbClr val="FFD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2FA40-5C95-B845-989F-5CFB10B3181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 i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PIONEERING THE FUTURE OF GROWTH.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43DBC9-7FD7-3D4F-A08C-AF110801C7B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005470"/>
            <a:ext cx="9144000" cy="1252330"/>
          </a:xfrm>
        </p:spPr>
        <p:txBody>
          <a:bodyPr>
            <a:normAutofit/>
          </a:bodyPr>
          <a:lstStyle>
            <a:lvl1pPr marL="0" indent="0" algn="ctr">
              <a:buNone/>
              <a:defRPr sz="2000" b="0" i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REAL INTELLIGENCE. REVENUE ACCELERATION. REAL RESULTS.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674B50-E071-EE4B-9DC2-55306BB901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30206" y="5702876"/>
            <a:ext cx="3531589" cy="1155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7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-full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FA391-866A-B043-A76F-746ABB7456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16317"/>
            <a:ext cx="10515600" cy="782914"/>
          </a:xfrm>
        </p:spPr>
        <p:txBody>
          <a:bodyPr>
            <a:normAutofit/>
          </a:bodyPr>
          <a:lstStyle>
            <a:lvl1pPr>
              <a:defRPr sz="3200" b="0" i="0">
                <a:solidFill>
                  <a:schemeClr val="accent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en-US" dirty="0"/>
              <a:t>Pioneering the Future of Growth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B858DC-F82F-314F-83C3-18CB8E810B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7739"/>
            <a:ext cx="10515600" cy="4492487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90A6A5-3CFB-CC47-AD90-4AB2EE77C5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111239"/>
            <a:ext cx="1647514" cy="538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001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fullWidth-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FA391-866A-B043-A76F-746ABB7456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16317"/>
            <a:ext cx="10515600" cy="782914"/>
          </a:xfrm>
        </p:spPr>
        <p:txBody>
          <a:bodyPr>
            <a:normAutofit/>
          </a:bodyPr>
          <a:lstStyle>
            <a:lvl1pPr algn="ctr">
              <a:defRPr sz="3200" b="0" i="0">
                <a:solidFill>
                  <a:schemeClr val="accent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en-US" dirty="0"/>
              <a:t>Pioneering the Future of Growth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B858DC-F82F-314F-83C3-18CB8E810B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0991"/>
            <a:ext cx="10515600" cy="4479235"/>
          </a:xfrm>
        </p:spPr>
        <p:txBody>
          <a:bodyPr>
            <a:normAutofit/>
          </a:bodyPr>
          <a:lstStyle>
            <a:lvl1pPr marL="0" indent="0" algn="ctr">
              <a:buNone/>
              <a:defRPr sz="2000" b="0" i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90A6A5-3CFB-CC47-AD90-4AB2EE77C5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72243" y="6111239"/>
            <a:ext cx="1647514" cy="538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2914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FA391-866A-B043-A76F-746ABB7456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16317"/>
            <a:ext cx="10515600" cy="782914"/>
          </a:xfrm>
        </p:spPr>
        <p:txBody>
          <a:bodyPr>
            <a:normAutofit/>
          </a:bodyPr>
          <a:lstStyle>
            <a:lvl1pPr>
              <a:defRPr sz="3200" b="0" i="0">
                <a:solidFill>
                  <a:schemeClr val="accent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en-US" dirty="0"/>
              <a:t>Pioneering the Future of Growth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B858DC-F82F-314F-83C3-18CB8E810B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0991"/>
            <a:ext cx="3415748" cy="4479235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1052B21-69BD-674B-8E34-A64E44C3F33B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479235" y="1470991"/>
            <a:ext cx="6873046" cy="4479235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37A6FF3-4883-D04E-8452-6E1999E3D3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111239"/>
            <a:ext cx="1647514" cy="538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3832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FA391-866A-B043-A76F-746ABB7456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13819"/>
            <a:ext cx="10515600" cy="782914"/>
          </a:xfrm>
        </p:spPr>
        <p:txBody>
          <a:bodyPr>
            <a:normAutofit/>
          </a:bodyPr>
          <a:lstStyle>
            <a:lvl1pPr>
              <a:defRPr sz="3200" b="0" i="0">
                <a:solidFill>
                  <a:schemeClr val="accent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en-US" dirty="0"/>
              <a:t>Pioneering the Future of Growth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1052B21-69BD-674B-8E34-A64E44C3F33B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188765" y="1470991"/>
            <a:ext cx="5163516" cy="4479235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2E5D09F-BB6F-AE40-8DEC-71C103A40CB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834887" y="1470991"/>
            <a:ext cx="5163516" cy="4479235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B8A2726-00CA-084D-A208-11A48E0472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111239"/>
            <a:ext cx="1647514" cy="538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1943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-Statement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A43DBC9-7FD7-3D4F-A08C-AF110801C7B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69473" y="2729346"/>
            <a:ext cx="8853055" cy="1399309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 i="0">
                <a:solidFill>
                  <a:schemeClr val="accent4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hac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.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tunec</a:t>
            </a:r>
            <a:r>
              <a:rPr lang="en-US" dirty="0"/>
              <a:t> dolor sit </a:t>
            </a:r>
            <a:r>
              <a:rPr lang="en-US" dirty="0" err="1"/>
              <a:t>adipis</a:t>
            </a:r>
            <a:r>
              <a:rPr lang="en-US" dirty="0"/>
              <a:t>. Lorem ipsum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hac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.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tunec</a:t>
            </a:r>
            <a:r>
              <a:rPr lang="en-US" dirty="0"/>
              <a:t> dolor sit </a:t>
            </a:r>
            <a:r>
              <a:rPr lang="en-US" dirty="0" err="1"/>
              <a:t>adipis</a:t>
            </a:r>
            <a:r>
              <a:rPr lang="en-US" dirty="0"/>
              <a:t>. Lorem ipsum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hac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.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tunec</a:t>
            </a:r>
            <a:r>
              <a:rPr lang="en-US" dirty="0"/>
              <a:t> dolor sit </a:t>
            </a:r>
            <a:r>
              <a:rPr lang="en-US" dirty="0" err="1"/>
              <a:t>adipis</a:t>
            </a:r>
            <a:r>
              <a:rPr lang="en-US" dirty="0"/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5B6F82-9C3B-4644-8CEE-5656D875BB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72244" y="6111239"/>
            <a:ext cx="1647513" cy="53887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D38F498-8F89-0C48-B675-4BF101ED374A}"/>
              </a:ext>
            </a:extLst>
          </p:cNvPr>
          <p:cNvSpPr txBox="1"/>
          <p:nvPr userDrawn="1"/>
        </p:nvSpPr>
        <p:spPr>
          <a:xfrm>
            <a:off x="1163784" y="2341418"/>
            <a:ext cx="76892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i="0" dirty="0">
                <a:solidFill>
                  <a:srgbClr val="FFDF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“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7359F3-8D9E-7146-8307-6E6306EBAE5E}"/>
              </a:ext>
            </a:extLst>
          </p:cNvPr>
          <p:cNvSpPr txBox="1"/>
          <p:nvPr userDrawn="1"/>
        </p:nvSpPr>
        <p:spPr>
          <a:xfrm>
            <a:off x="10377057" y="3470563"/>
            <a:ext cx="76892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i="0" dirty="0">
                <a:solidFill>
                  <a:srgbClr val="FFDF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798250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-StatementB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5C7CCB1-AD1F-344E-A858-5F3A4B3C06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72243" y="6111239"/>
            <a:ext cx="1647514" cy="538874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26E02F87-CC64-574D-ACB0-9263115BCD9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69473" y="2729346"/>
            <a:ext cx="8853055" cy="1399309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 i="0">
                <a:solidFill>
                  <a:schemeClr val="accent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hac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.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tunec</a:t>
            </a:r>
            <a:r>
              <a:rPr lang="en-US" dirty="0"/>
              <a:t> dolor sit </a:t>
            </a:r>
            <a:r>
              <a:rPr lang="en-US" dirty="0" err="1"/>
              <a:t>adipis</a:t>
            </a:r>
            <a:r>
              <a:rPr lang="en-US" dirty="0"/>
              <a:t>. Lorem ipsum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hac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.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tunec</a:t>
            </a:r>
            <a:r>
              <a:rPr lang="en-US" dirty="0"/>
              <a:t> dolor sit </a:t>
            </a:r>
            <a:r>
              <a:rPr lang="en-US" dirty="0" err="1"/>
              <a:t>adipis</a:t>
            </a:r>
            <a:r>
              <a:rPr lang="en-US" dirty="0"/>
              <a:t>. Lorem ipsum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hac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.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tunec</a:t>
            </a:r>
            <a:r>
              <a:rPr lang="en-US" dirty="0"/>
              <a:t> dolor sit </a:t>
            </a:r>
            <a:r>
              <a:rPr lang="en-US" dirty="0" err="1"/>
              <a:t>adipis</a:t>
            </a:r>
            <a:r>
              <a:rPr lang="en-US" dirty="0"/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B8E030-FFD7-CF49-87F3-1E29F5D0F3D2}"/>
              </a:ext>
            </a:extLst>
          </p:cNvPr>
          <p:cNvSpPr txBox="1"/>
          <p:nvPr userDrawn="1"/>
        </p:nvSpPr>
        <p:spPr>
          <a:xfrm>
            <a:off x="1163784" y="2341418"/>
            <a:ext cx="76892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i="0" dirty="0">
                <a:solidFill>
                  <a:schemeClr val="accent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“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8FB266-F7EE-504B-9EEC-E310D2E86ABA}"/>
              </a:ext>
            </a:extLst>
          </p:cNvPr>
          <p:cNvSpPr txBox="1"/>
          <p:nvPr userDrawn="1"/>
        </p:nvSpPr>
        <p:spPr>
          <a:xfrm>
            <a:off x="10377057" y="3470563"/>
            <a:ext cx="76892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i="0" dirty="0">
                <a:solidFill>
                  <a:schemeClr val="accent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588089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-Statement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8B5887B-6D4D-1F4D-A201-66FF3AF93A9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272243" y="6111239"/>
            <a:ext cx="1647514" cy="538874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0F9500DA-16A9-C049-9237-9C8CE4C610F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69473" y="2729346"/>
            <a:ext cx="8853055" cy="1399309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 i="0">
                <a:solidFill>
                  <a:schemeClr val="accent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hac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.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tunec</a:t>
            </a:r>
            <a:r>
              <a:rPr lang="en-US" dirty="0"/>
              <a:t> dolor sit </a:t>
            </a:r>
            <a:r>
              <a:rPr lang="en-US" dirty="0" err="1"/>
              <a:t>adipis</a:t>
            </a:r>
            <a:r>
              <a:rPr lang="en-US" dirty="0"/>
              <a:t>. Lorem ipsum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hac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.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tunec</a:t>
            </a:r>
            <a:r>
              <a:rPr lang="en-US" dirty="0"/>
              <a:t> dolor sit </a:t>
            </a:r>
            <a:r>
              <a:rPr lang="en-US" dirty="0" err="1"/>
              <a:t>adipis</a:t>
            </a:r>
            <a:r>
              <a:rPr lang="en-US" dirty="0"/>
              <a:t>. Lorem ipsum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hac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.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tunec</a:t>
            </a:r>
            <a:r>
              <a:rPr lang="en-US" dirty="0"/>
              <a:t> dolor sit </a:t>
            </a:r>
            <a:r>
              <a:rPr lang="en-US" dirty="0" err="1"/>
              <a:t>adipis</a:t>
            </a:r>
            <a:r>
              <a:rPr lang="en-US" dirty="0"/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56FC15-211B-F445-9683-AF0FE6908BDA}"/>
              </a:ext>
            </a:extLst>
          </p:cNvPr>
          <p:cNvSpPr txBox="1"/>
          <p:nvPr userDrawn="1"/>
        </p:nvSpPr>
        <p:spPr>
          <a:xfrm>
            <a:off x="1163784" y="2341418"/>
            <a:ext cx="76892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i="0" dirty="0">
                <a:solidFill>
                  <a:schemeClr val="accent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“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DB461C-6075-0A4B-9F9C-A5063ACA4707}"/>
              </a:ext>
            </a:extLst>
          </p:cNvPr>
          <p:cNvSpPr txBox="1"/>
          <p:nvPr userDrawn="1"/>
        </p:nvSpPr>
        <p:spPr>
          <a:xfrm>
            <a:off x="10377057" y="3470563"/>
            <a:ext cx="76892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i="0" dirty="0">
                <a:solidFill>
                  <a:schemeClr val="accent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78364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-image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FA391-866A-B043-A76F-746ABB7456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9546" y="516317"/>
            <a:ext cx="6774802" cy="782914"/>
          </a:xfrm>
        </p:spPr>
        <p:txBody>
          <a:bodyPr>
            <a:normAutofit/>
          </a:bodyPr>
          <a:lstStyle>
            <a:lvl1pPr>
              <a:defRPr sz="3200" b="0" i="0">
                <a:solidFill>
                  <a:schemeClr val="accent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en-US" dirty="0"/>
              <a:t>Pioneering the Future of Growth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2E5D09F-BB6F-AE40-8DEC-71C103A40CB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484914" y="1470991"/>
            <a:ext cx="6779434" cy="4479235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61BE272-1C65-2C46-A016-F02A6D7F25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84914" y="6111239"/>
            <a:ext cx="1647514" cy="5388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4A84B4F-4E6E-6D4D-95C6-23499BAB246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406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1117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-image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FA391-866A-B043-A76F-746ABB7456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9546" y="516317"/>
            <a:ext cx="6774802" cy="782914"/>
          </a:xfrm>
        </p:spPr>
        <p:txBody>
          <a:bodyPr>
            <a:normAutofit/>
          </a:bodyPr>
          <a:lstStyle>
            <a:lvl1pPr>
              <a:defRPr sz="3200" b="0" i="0">
                <a:solidFill>
                  <a:schemeClr val="accent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en-US" dirty="0"/>
              <a:t>Pioneering the Future of Growth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2E5D09F-BB6F-AE40-8DEC-71C103A40CB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484914" y="1470991"/>
            <a:ext cx="6779434" cy="4479235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61BE272-1C65-2C46-A016-F02A6D7F25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84914" y="6111239"/>
            <a:ext cx="1647514" cy="53887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8DBA28C-4997-8944-AC19-2644C748D4A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406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3120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-image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FA391-866A-B043-A76F-746ABB7456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9546" y="516317"/>
            <a:ext cx="6774802" cy="782914"/>
          </a:xfrm>
        </p:spPr>
        <p:txBody>
          <a:bodyPr>
            <a:normAutofit/>
          </a:bodyPr>
          <a:lstStyle>
            <a:lvl1pPr>
              <a:defRPr sz="3200" b="0" i="0">
                <a:solidFill>
                  <a:schemeClr val="accent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en-US" dirty="0"/>
              <a:t>Pioneering the Future of Growth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2E5D09F-BB6F-AE40-8DEC-71C103A40CB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484914" y="1470991"/>
            <a:ext cx="6779434" cy="4479235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61BE272-1C65-2C46-A016-F02A6D7F25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84914" y="6111239"/>
            <a:ext cx="1647514" cy="53887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AC4F50E-3A3B-FC4C-B618-AAB393890CB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406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065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B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2FA40-5C95-B845-989F-5CFB10B3181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PIONEERING THE FUTURE OF GROWTH.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43DBC9-7FD7-3D4F-A08C-AF110801C7B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005470"/>
            <a:ext cx="9144000" cy="1252330"/>
          </a:xfrm>
        </p:spPr>
        <p:txBody>
          <a:bodyPr>
            <a:norm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REAL INTELLIGENCE. REVENUE ACCELERATION. REAL RESULTS.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04630D-73C0-774C-8E26-4AAB2518C1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30205" y="5702876"/>
            <a:ext cx="3531589" cy="1155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8826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-image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FA391-866A-B043-A76F-746ABB7456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9546" y="516317"/>
            <a:ext cx="6774802" cy="782914"/>
          </a:xfrm>
        </p:spPr>
        <p:txBody>
          <a:bodyPr>
            <a:normAutofit/>
          </a:bodyPr>
          <a:lstStyle>
            <a:lvl1pPr>
              <a:defRPr sz="3200" b="0" i="0">
                <a:solidFill>
                  <a:schemeClr val="accent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en-US" dirty="0"/>
              <a:t>Pioneering the Future of Growth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2E5D09F-BB6F-AE40-8DEC-71C103A40CB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484914" y="1470991"/>
            <a:ext cx="6779434" cy="4479235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61BE272-1C65-2C46-A016-F02A6D7F25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84914" y="6111239"/>
            <a:ext cx="1647514" cy="53887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32A838D-9950-1B4A-AFDB-09B1F4E7235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406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7749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-image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FA391-866A-B043-A76F-746ABB7456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9546" y="516317"/>
            <a:ext cx="6774802" cy="782914"/>
          </a:xfrm>
        </p:spPr>
        <p:txBody>
          <a:bodyPr>
            <a:normAutofit/>
          </a:bodyPr>
          <a:lstStyle>
            <a:lvl1pPr>
              <a:defRPr sz="3200" b="0" i="0">
                <a:solidFill>
                  <a:schemeClr val="accent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en-US" dirty="0"/>
              <a:t>Pioneering the Future of Growth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2E5D09F-BB6F-AE40-8DEC-71C103A40CB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484914" y="1470991"/>
            <a:ext cx="6779434" cy="4479235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61BE272-1C65-2C46-A016-F02A6D7F25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84914" y="6111239"/>
            <a:ext cx="1647514" cy="5388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21F8311-9019-9E41-8D1A-98C75D1236D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406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9462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-image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FA391-866A-B043-A76F-746ABB7456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7869" y="516317"/>
            <a:ext cx="6890657" cy="782914"/>
          </a:xfrm>
        </p:spPr>
        <p:txBody>
          <a:bodyPr>
            <a:normAutofit/>
          </a:bodyPr>
          <a:lstStyle>
            <a:lvl1pPr>
              <a:defRPr sz="3200" b="0" i="0">
                <a:solidFill>
                  <a:schemeClr val="accent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en-US" dirty="0"/>
              <a:t>Pioneering the Future of Growth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2E5D09F-BB6F-AE40-8DEC-71C103A40CB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838199" y="1470991"/>
            <a:ext cx="6890657" cy="4479235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11F30F-A3DE-D644-AFB8-0DC4E2EACE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28000" y="0"/>
            <a:ext cx="4064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6649D55-8DFB-594E-96BB-B1988D10157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8200" y="6111239"/>
            <a:ext cx="1647514" cy="538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4785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-image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FA391-866A-B043-A76F-746ABB7456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7869" y="516317"/>
            <a:ext cx="6890657" cy="782914"/>
          </a:xfrm>
        </p:spPr>
        <p:txBody>
          <a:bodyPr>
            <a:normAutofit/>
          </a:bodyPr>
          <a:lstStyle>
            <a:lvl1pPr>
              <a:defRPr sz="3200" b="0" i="0">
                <a:solidFill>
                  <a:schemeClr val="accent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en-US" dirty="0"/>
              <a:t>Pioneering the Future of Growth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2E5D09F-BB6F-AE40-8DEC-71C103A40CB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838199" y="1470991"/>
            <a:ext cx="6890657" cy="4479235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6649D55-8DFB-594E-96BB-B1988D1015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111239"/>
            <a:ext cx="1647514" cy="5388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D8FB3C8-6C01-9149-AC9A-5A7D2E45466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28000" y="0"/>
            <a:ext cx="406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1867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-image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FA391-866A-B043-A76F-746ABB7456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7869" y="516317"/>
            <a:ext cx="6890657" cy="782914"/>
          </a:xfrm>
        </p:spPr>
        <p:txBody>
          <a:bodyPr>
            <a:normAutofit/>
          </a:bodyPr>
          <a:lstStyle>
            <a:lvl1pPr>
              <a:defRPr sz="3200" b="0" i="0">
                <a:solidFill>
                  <a:schemeClr val="accent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en-US" dirty="0"/>
              <a:t>Pioneering the Future of Growth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2E5D09F-BB6F-AE40-8DEC-71C103A40CB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838199" y="1470991"/>
            <a:ext cx="6890657" cy="4479235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6649D55-8DFB-594E-96BB-B1988D1015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111239"/>
            <a:ext cx="1647514" cy="53887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E1E7820-DD15-E742-9F83-351AEAA0EBD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28000" y="0"/>
            <a:ext cx="406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815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image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FA391-866A-B043-A76F-746ABB7456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17366" y="516317"/>
            <a:ext cx="4846982" cy="782914"/>
          </a:xfrm>
        </p:spPr>
        <p:txBody>
          <a:bodyPr>
            <a:normAutofit/>
          </a:bodyPr>
          <a:lstStyle>
            <a:lvl1pPr>
              <a:defRPr sz="3200" b="0" i="0">
                <a:solidFill>
                  <a:schemeClr val="accent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en-US" dirty="0"/>
              <a:t>Pioneering the Future of Growth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1052B21-69BD-674B-8E34-A64E44C3F33B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0" y="1"/>
            <a:ext cx="6003235" cy="6857999"/>
          </a:xfrm>
        </p:spPr>
        <p:txBody>
          <a:bodyPr/>
          <a:lstStyle>
            <a:lvl1pPr marL="0" indent="0">
              <a:buNone/>
              <a:defRPr b="0" i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2E5D09F-BB6F-AE40-8DEC-71C103A40CB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414052" y="1470991"/>
            <a:ext cx="4850296" cy="4479235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61BE272-1C65-2C46-A016-F02A6D7F25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14052" y="6111239"/>
            <a:ext cx="1647514" cy="538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0422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image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FA391-866A-B043-A76F-746ABB7456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516317"/>
            <a:ext cx="4847184" cy="782914"/>
          </a:xfrm>
        </p:spPr>
        <p:txBody>
          <a:bodyPr>
            <a:normAutofit/>
          </a:bodyPr>
          <a:lstStyle>
            <a:lvl1pPr>
              <a:defRPr sz="3200" b="0" i="0">
                <a:solidFill>
                  <a:schemeClr val="accent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en-US" dirty="0"/>
              <a:t>Pioneering the Future of Growth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1052B21-69BD-674B-8E34-A64E44C3F33B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188764" y="0"/>
            <a:ext cx="6003235" cy="6857999"/>
          </a:xfrm>
        </p:spPr>
        <p:txBody>
          <a:bodyPr/>
          <a:lstStyle>
            <a:lvl1pPr marL="0" indent="0">
              <a:buNone/>
              <a:defRPr b="0" i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2E5D09F-BB6F-AE40-8DEC-71C103A40CB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834887" y="1457739"/>
            <a:ext cx="4850296" cy="4492487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B26447D-1DE9-3942-8D11-5CA6BEC83E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4887" y="6111239"/>
            <a:ext cx="1647514" cy="538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4586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Blank-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490A6A5-3CFB-CC47-AD90-4AB2EE77C5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72243" y="6111239"/>
            <a:ext cx="1647514" cy="538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5838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Blank-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8421644-29D9-114C-A369-FE77CCF36D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111239"/>
            <a:ext cx="1647514" cy="538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1605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254272" y="1213554"/>
            <a:ext cx="11531328" cy="48670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>
                <a:solidFill>
                  <a:schemeClr val="tx1"/>
                </a:solidFill>
                <a:latin typeface="Lato" charset="0"/>
                <a:ea typeface="Lato" charset="0"/>
                <a:cs typeface="Lato" charset="0"/>
              </a:defRPr>
            </a:lvl1pPr>
            <a:lvl2pPr>
              <a:defRPr>
                <a:solidFill>
                  <a:schemeClr val="tx1"/>
                </a:solidFill>
                <a:latin typeface="Lato" charset="0"/>
                <a:ea typeface="Lato" charset="0"/>
                <a:cs typeface="Lato" charset="0"/>
              </a:defRPr>
            </a:lvl2pPr>
            <a:lvl3pPr>
              <a:defRPr>
                <a:solidFill>
                  <a:schemeClr val="tx1"/>
                </a:solidFill>
                <a:latin typeface="Lato" charset="0"/>
                <a:ea typeface="Lato" charset="0"/>
                <a:cs typeface="Lato" charset="0"/>
              </a:defRPr>
            </a:lvl3pPr>
            <a:lvl4pPr>
              <a:defRPr>
                <a:solidFill>
                  <a:schemeClr val="tx1"/>
                </a:solidFill>
                <a:latin typeface="Lato" charset="0"/>
                <a:ea typeface="Lato" charset="0"/>
                <a:cs typeface="Lato" charset="0"/>
              </a:defRPr>
            </a:lvl4pPr>
            <a:lvl5pPr>
              <a:defRPr>
                <a:solidFill>
                  <a:schemeClr val="tx1"/>
                </a:solidFill>
                <a:latin typeface="Lato" charset="0"/>
                <a:ea typeface="Lato" charset="0"/>
                <a:cs typeface="Lato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254272" y="195073"/>
            <a:ext cx="11683456" cy="72813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073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C">
    <p:bg>
      <p:bgPr>
        <a:solidFill>
          <a:srgbClr val="FFD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795B943-F96B-4944-A9D8-23E3EA0125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50696" y="3191494"/>
            <a:ext cx="4141304" cy="36665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AB2FA40-5C95-B845-989F-5CFB10B3181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7868" y="1122363"/>
            <a:ext cx="9144000" cy="2387600"/>
          </a:xfrm>
        </p:spPr>
        <p:txBody>
          <a:bodyPr anchor="b"/>
          <a:lstStyle>
            <a:lvl1pPr algn="l">
              <a:defRPr sz="6000" b="1" i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PIONEERING THE FUTURE OF GROWTH.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43DBC9-7FD7-3D4F-A08C-AF110801C7B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17868" y="4005470"/>
            <a:ext cx="9144000" cy="1252330"/>
          </a:xfrm>
        </p:spPr>
        <p:txBody>
          <a:bodyPr>
            <a:normAutofit/>
          </a:bodyPr>
          <a:lstStyle>
            <a:lvl1pPr marL="0" indent="0" algn="l">
              <a:buNone/>
              <a:defRPr sz="2000" b="0" i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REAL INTELLIGENCE. REVENUE ACCELERATION. REAL RESULTS.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FADB620-E66A-A04D-8CC1-A840B6F7C92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660411" y="5702876"/>
            <a:ext cx="3531589" cy="1155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6326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15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109552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7953" y="1708298"/>
            <a:ext cx="11436096" cy="3444949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0" i="0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4468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06DE250-3C5D-4A42-BD7C-ADF3C8DE4F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50694" y="3191493"/>
            <a:ext cx="4141306" cy="366650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AB2FA40-5C95-B845-989F-5CFB10B3181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7868" y="1122363"/>
            <a:ext cx="9144000" cy="2387600"/>
          </a:xfrm>
        </p:spPr>
        <p:txBody>
          <a:bodyPr anchor="b"/>
          <a:lstStyle>
            <a:lvl1pPr algn="l">
              <a:defRPr sz="6000" b="1" i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PIONEERING THE FUTURE OF GROWTH.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43DBC9-7FD7-3D4F-A08C-AF110801C7B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17868" y="4005470"/>
            <a:ext cx="9144000" cy="1252330"/>
          </a:xfrm>
        </p:spPr>
        <p:txBody>
          <a:bodyPr>
            <a:normAutofit/>
          </a:bodyPr>
          <a:lstStyle>
            <a:lvl1pPr marL="0" indent="0" algn="l">
              <a:buNone/>
              <a:defRPr sz="2000" b="0" i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REAL INTELLIGENCE. REVENUE ACCELERATION. REAL RESULTS.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67052C5-92D6-D14B-9D85-D16C0D8F589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660411" y="5702876"/>
            <a:ext cx="3531589" cy="1155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2839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2FA40-5C95-B845-989F-5CFB10B3181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05264" y="1492477"/>
            <a:ext cx="5989307" cy="2387600"/>
          </a:xfrm>
        </p:spPr>
        <p:txBody>
          <a:bodyPr anchor="b"/>
          <a:lstStyle>
            <a:lvl1pPr algn="l">
              <a:defRPr sz="6000" b="1" i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PIONEERING THE FUTURE OF GROWTH.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43DBC9-7FD7-3D4F-A08C-AF110801C7B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05264" y="4375584"/>
            <a:ext cx="5989307" cy="1252330"/>
          </a:xfrm>
        </p:spPr>
        <p:txBody>
          <a:bodyPr>
            <a:normAutofit/>
          </a:bodyPr>
          <a:lstStyle>
            <a:lvl1pPr marL="0" indent="0" algn="l">
              <a:buNone/>
              <a:defRPr sz="20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REAL INTELLIGENCE.</a:t>
            </a:r>
          </a:p>
          <a:p>
            <a:r>
              <a:rPr lang="en-US" dirty="0"/>
              <a:t>REVENUE ACCELERATION.</a:t>
            </a:r>
          </a:p>
          <a:p>
            <a:r>
              <a:rPr lang="en-US" dirty="0"/>
              <a:t>REAL RESULTS.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31B54F6-CE60-4A4E-BE4C-C5C9B60C0E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17514" y="5983514"/>
            <a:ext cx="874486" cy="8744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C5BA0A4-4CA6-A542-BBF9-26C11C66FBD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406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8621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F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2FA40-5C95-B845-989F-5CFB10B3181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05264" y="1492477"/>
            <a:ext cx="5989307" cy="2387600"/>
          </a:xfrm>
        </p:spPr>
        <p:txBody>
          <a:bodyPr anchor="b"/>
          <a:lstStyle>
            <a:lvl1pPr algn="l">
              <a:defRPr sz="6000" b="1" i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PIONEERING THE FUTURE OF GROWTH.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43DBC9-7FD7-3D4F-A08C-AF110801C7B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05264" y="4375584"/>
            <a:ext cx="5989307" cy="1252330"/>
          </a:xfrm>
        </p:spPr>
        <p:txBody>
          <a:bodyPr>
            <a:normAutofit/>
          </a:bodyPr>
          <a:lstStyle>
            <a:lvl1pPr marL="0" indent="0" algn="l">
              <a:buNone/>
              <a:defRPr sz="2000" b="0" i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REAL INTELLIGENCE.</a:t>
            </a:r>
          </a:p>
          <a:p>
            <a:r>
              <a:rPr lang="en-US" dirty="0"/>
              <a:t>REVENUE ACCELERATION.</a:t>
            </a:r>
          </a:p>
          <a:p>
            <a:r>
              <a:rPr lang="en-US" dirty="0"/>
              <a:t>REAL RESULTS.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9ECBDA-061A-5643-B2F8-1EF2C41C37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17514" y="5983514"/>
            <a:ext cx="874486" cy="87448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5200FEF-EEBF-9F44-A250-8CD815883E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406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6856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ubsection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2FA40-5C95-B845-989F-5CFB10B3181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SUBSECTION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43DBC9-7FD7-3D4F-A08C-AF110801C7B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005470"/>
            <a:ext cx="9144000" cy="1252330"/>
          </a:xfrm>
        </p:spPr>
        <p:txBody>
          <a:bodyPr>
            <a:norm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REAL INTELLIGENCE. REVENUE ACCELERATION. REAL RESULTS.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5B6F82-9C3B-4644-8CEE-5656D875BB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72244" y="6111239"/>
            <a:ext cx="1647513" cy="538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4783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ubsectionB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2FA40-5C95-B845-989F-5CFB10B3181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 i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SUBSECTION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43DBC9-7FD7-3D4F-A08C-AF110801C7B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005470"/>
            <a:ext cx="9144000" cy="1252330"/>
          </a:xfrm>
        </p:spPr>
        <p:txBody>
          <a:bodyPr>
            <a:normAutofit/>
          </a:bodyPr>
          <a:lstStyle>
            <a:lvl1pPr marL="0" indent="0" algn="ctr">
              <a:buNone/>
              <a:defRPr sz="2000" b="0" i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REAL INTELLIGENCE. REVENUE ACCELERATION. REAL RESULTS.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C7CCB1-AD1F-344E-A858-5F3A4B3C06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72243" y="6111239"/>
            <a:ext cx="1647514" cy="538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4716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ubsection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2FA40-5C95-B845-989F-5CFB10B3181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 i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SUBSECTION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43DBC9-7FD7-3D4F-A08C-AF110801C7B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005470"/>
            <a:ext cx="9144000" cy="1252330"/>
          </a:xfrm>
        </p:spPr>
        <p:txBody>
          <a:bodyPr>
            <a:normAutofit/>
          </a:bodyPr>
          <a:lstStyle>
            <a:lvl1pPr marL="0" indent="0" algn="ctr">
              <a:buNone/>
              <a:defRPr sz="2000" b="0" i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REAL INTELLIGENCE. REVENUE ACCELERATION. REAL RESULTS.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8B5887B-6D4D-1F4D-A201-66FF3AF93A9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272243" y="6111239"/>
            <a:ext cx="1647514" cy="538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0365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8E9A37-65F1-E242-A6BD-600109B4F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78C2BC-EB29-DC4A-A759-445978B64E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4CB0CB-BB9E-9A45-AA9D-A932EF41E7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596821-DD26-394E-9C4F-C1B00992AB44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350279-12AC-5D42-A8F6-54ECC289DE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068572-8D95-C14B-9A85-865D1E81FA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47759A-BD72-E14D-9F05-1623E1015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790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1" r:id="rId2"/>
    <p:sldLayoutId id="2147483660" r:id="rId3"/>
    <p:sldLayoutId id="2147483670" r:id="rId4"/>
    <p:sldLayoutId id="2147483684" r:id="rId5"/>
    <p:sldLayoutId id="2147483685" r:id="rId6"/>
    <p:sldLayoutId id="2147483661" r:id="rId7"/>
    <p:sldLayoutId id="2147483662" r:id="rId8"/>
    <p:sldLayoutId id="2147483663" r:id="rId9"/>
    <p:sldLayoutId id="2147483650" r:id="rId10"/>
    <p:sldLayoutId id="2147483672" r:id="rId11"/>
    <p:sldLayoutId id="2147483666" r:id="rId12"/>
    <p:sldLayoutId id="2147483664" r:id="rId13"/>
    <p:sldLayoutId id="2147483686" r:id="rId14"/>
    <p:sldLayoutId id="2147483687" r:id="rId15"/>
    <p:sldLayoutId id="2147483688" r:id="rId16"/>
    <p:sldLayoutId id="2147483676" r:id="rId17"/>
    <p:sldLayoutId id="2147483677" r:id="rId18"/>
    <p:sldLayoutId id="2147483678" r:id="rId19"/>
    <p:sldLayoutId id="2147483679" r:id="rId20"/>
    <p:sldLayoutId id="2147483680" r:id="rId21"/>
    <p:sldLayoutId id="2147483681" r:id="rId22"/>
    <p:sldLayoutId id="2147483682" r:id="rId23"/>
    <p:sldLayoutId id="2147483683" r:id="rId24"/>
    <p:sldLayoutId id="2147483669" r:id="rId25"/>
    <p:sldLayoutId id="2147483668" r:id="rId26"/>
    <p:sldLayoutId id="2147483673" r:id="rId27"/>
    <p:sldLayoutId id="2147483674" r:id="rId28"/>
    <p:sldLayoutId id="2147483689" r:id="rId29"/>
    <p:sldLayoutId id="2147483690" r:id="rId30"/>
    <p:sldLayoutId id="2147483691" r:id="rId3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hyperlink" Target="http://www.helpcenter.xant.ai/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0025F-0896-4E37-A19B-EF4B9255E59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Playbooks for SFDC Manager Training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52CB82-1DF4-4E3A-B118-1FEEEEEC43E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November 2019</a:t>
            </a:r>
          </a:p>
        </p:txBody>
      </p:sp>
    </p:spTree>
    <p:extLst>
      <p:ext uri="{BB962C8B-B14F-4D97-AF65-F5344CB8AC3E}">
        <p14:creationId xmlns:p14="http://schemas.microsoft.com/office/powerpoint/2010/main" val="26972048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C9543-F5E7-4796-9022-5059FE7EC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Playbooks Call Recordings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3A5210-1D61-405C-87FE-152116B1307E}"/>
              </a:ext>
            </a:extLst>
          </p:cNvPr>
          <p:cNvSpPr txBox="1"/>
          <p:nvPr/>
        </p:nvSpPr>
        <p:spPr>
          <a:xfrm>
            <a:off x="838200" y="3687374"/>
            <a:ext cx="4333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Simply click on a link to download the recording  </a:t>
            </a:r>
          </a:p>
          <a:p>
            <a:endParaRPr lang="en-US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1493B23-54FF-42EC-A108-5D93214E88A3}"/>
              </a:ext>
            </a:extLst>
          </p:cNvPr>
          <p:cNvSpPr txBox="1"/>
          <p:nvPr/>
        </p:nvSpPr>
        <p:spPr>
          <a:xfrm>
            <a:off x="960120" y="1531615"/>
            <a:ext cx="44551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/>
              <a:t>Call Recordings improve rep ability when used in the following ways: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i="1" dirty="0"/>
              <a:t>Rep self-evaluation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i="1" dirty="0"/>
              <a:t>Team training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i="1" dirty="0"/>
              <a:t>Manager 1:1 coaching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F7EF76-AC05-4478-B6FB-D8C271E287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6720" y="1156951"/>
            <a:ext cx="4694601" cy="50608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391773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C9543-F5E7-4796-9022-5059FE7EC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Play Enrollment Status by Play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3A5210-1D61-405C-87FE-152116B1307E}"/>
              </a:ext>
            </a:extLst>
          </p:cNvPr>
          <p:cNvSpPr txBox="1"/>
          <p:nvPr/>
        </p:nvSpPr>
        <p:spPr>
          <a:xfrm>
            <a:off x="838200" y="2526419"/>
            <a:ext cx="433324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What plays is my team focused on currently?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Are we focusing our prospecting efforts in the right areas?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What is the Play Status for the records currently enrolled in a Play?</a:t>
            </a:r>
            <a:br>
              <a:rPr lang="en-US" sz="2400" dirty="0"/>
            </a:br>
            <a:endParaRPr lang="en-US" sz="2400" dirty="0"/>
          </a:p>
          <a:p>
            <a:endParaRPr lang="en-US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786BD0-B749-41FF-9309-666EA9A0EECD}"/>
              </a:ext>
            </a:extLst>
          </p:cNvPr>
          <p:cNvSpPr txBox="1"/>
          <p:nvPr/>
        </p:nvSpPr>
        <p:spPr>
          <a:xfrm>
            <a:off x="838200" y="1321044"/>
            <a:ext cx="4455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/>
              <a:t>Plays are critical to building healthy pipeline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932E73-2B5A-4029-A1B8-C420082301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2161" y="1558290"/>
            <a:ext cx="4743450" cy="3924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700683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F3A5210-1D61-405C-87FE-152116B1307E}"/>
              </a:ext>
            </a:extLst>
          </p:cNvPr>
          <p:cNvSpPr txBox="1"/>
          <p:nvPr/>
        </p:nvSpPr>
        <p:spPr>
          <a:xfrm>
            <a:off x="838200" y="2526419"/>
            <a:ext cx="43332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Is my team actually using the plays that we’ve given them? 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How many records has each rep enrolled into a play?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786BD0-B749-41FF-9309-666EA9A0EECD}"/>
              </a:ext>
            </a:extLst>
          </p:cNvPr>
          <p:cNvSpPr txBox="1"/>
          <p:nvPr/>
        </p:nvSpPr>
        <p:spPr>
          <a:xfrm>
            <a:off x="838200" y="1321044"/>
            <a:ext cx="4455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/>
              <a:t>Plays are critical to building healthy pipeline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7FF3DE-F3F9-4027-BE30-A5387B399C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3111" y="1128058"/>
            <a:ext cx="4781550" cy="3905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36FD2EC3-11FC-458A-BF70-72E0A397C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1520"/>
          </a:xfrm>
        </p:spPr>
        <p:txBody>
          <a:bodyPr/>
          <a:lstStyle/>
          <a:p>
            <a:r>
              <a:rPr lang="en-US" dirty="0"/>
              <a:t>Play Enrollment Status by Rep</a:t>
            </a:r>
          </a:p>
        </p:txBody>
      </p:sp>
    </p:spTree>
    <p:extLst>
      <p:ext uri="{BB962C8B-B14F-4D97-AF65-F5344CB8AC3E}">
        <p14:creationId xmlns:p14="http://schemas.microsoft.com/office/powerpoint/2010/main" val="2741005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6EE219CB-C369-4750-BBFF-F62995F9F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1891" y="2697480"/>
            <a:ext cx="10515600" cy="731520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Now Let’s review the reports in your CRM!</a:t>
            </a:r>
          </a:p>
        </p:txBody>
      </p:sp>
    </p:spTree>
    <p:extLst>
      <p:ext uri="{BB962C8B-B14F-4D97-AF65-F5344CB8AC3E}">
        <p14:creationId xmlns:p14="http://schemas.microsoft.com/office/powerpoint/2010/main" val="25667648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DD7D2-E69D-4E82-BB33-0698601473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Email Template &amp; Play Strategy</a:t>
            </a:r>
          </a:p>
        </p:txBody>
      </p:sp>
    </p:spTree>
    <p:extLst>
      <p:ext uri="{BB962C8B-B14F-4D97-AF65-F5344CB8AC3E}">
        <p14:creationId xmlns:p14="http://schemas.microsoft.com/office/powerpoint/2010/main" val="38657011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257A2-B888-4A58-AC91-AE686C4DD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Email Template &amp; Play Strategy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078450-F86E-4863-A63D-D0C00099CE41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What questions do you have about email templates?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Plays?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What feedback have you received from reps since they started using Plays?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Q&amp;A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3720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DD7D2-E69D-4E82-BB33-0698601473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Best Practices to drive improved performance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5AFFAB-2C7D-43C2-8008-92F2DFD5E5E4}"/>
              </a:ext>
            </a:extLst>
          </p:cNvPr>
          <p:cNvSpPr txBox="1"/>
          <p:nvPr/>
        </p:nvSpPr>
        <p:spPr>
          <a:xfrm>
            <a:off x="4520214" y="4367813"/>
            <a:ext cx="31515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</a:rPr>
              <a:t>Gamification Program</a:t>
            </a:r>
          </a:p>
        </p:txBody>
      </p:sp>
    </p:spTree>
    <p:extLst>
      <p:ext uri="{BB962C8B-B14F-4D97-AF65-F5344CB8AC3E}">
        <p14:creationId xmlns:p14="http://schemas.microsoft.com/office/powerpoint/2010/main" val="1529005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3DBE91C-8731-4E35-818A-30C0B516CAA9}"/>
              </a:ext>
            </a:extLst>
          </p:cNvPr>
          <p:cNvSpPr txBox="1">
            <a:spLocks/>
          </p:cNvSpPr>
          <p:nvPr/>
        </p:nvSpPr>
        <p:spPr>
          <a:xfrm>
            <a:off x="510957" y="2897018"/>
            <a:ext cx="11436096" cy="92683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5400" dirty="0">
                <a:solidFill>
                  <a:schemeClr val="accent1"/>
                </a:solidFill>
              </a:rPr>
              <a:t>What is Gamification?</a:t>
            </a:r>
          </a:p>
        </p:txBody>
      </p:sp>
    </p:spTree>
    <p:extLst>
      <p:ext uri="{BB962C8B-B14F-4D97-AF65-F5344CB8AC3E}">
        <p14:creationId xmlns:p14="http://schemas.microsoft.com/office/powerpoint/2010/main" val="4941477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6BE7FA3D-41CD-45AF-8DE2-66392DF33700}"/>
              </a:ext>
            </a:extLst>
          </p:cNvPr>
          <p:cNvSpPr txBox="1">
            <a:spLocks/>
          </p:cNvSpPr>
          <p:nvPr/>
        </p:nvSpPr>
        <p:spPr>
          <a:xfrm>
            <a:off x="1594959" y="1346852"/>
            <a:ext cx="8761615" cy="344494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500" dirty="0"/>
              <a:t>Gamification:</a:t>
            </a:r>
            <a:endParaRPr lang="en-US" dirty="0"/>
          </a:p>
          <a:p>
            <a:pPr marL="0" indent="0" algn="ctr">
              <a:buNone/>
            </a:pPr>
            <a:r>
              <a:rPr lang="en-US" sz="3200" dirty="0"/>
              <a:t>The application of game principles and design to sales to improve rep motivation and productivity.</a:t>
            </a:r>
            <a:endParaRPr lang="en-US" sz="3200" b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6A6723A-6F8C-4A4F-B9FF-DCE66558177B}"/>
              </a:ext>
            </a:extLst>
          </p:cNvPr>
          <p:cNvSpPr/>
          <p:nvPr/>
        </p:nvSpPr>
        <p:spPr>
          <a:xfrm>
            <a:off x="5168237" y="3669583"/>
            <a:ext cx="1731435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Points</a:t>
            </a:r>
          </a:p>
          <a:p>
            <a:pPr algn="ctr"/>
            <a:r>
              <a:rPr lang="en-US" dirty="0"/>
              <a:t>Competition</a:t>
            </a:r>
          </a:p>
          <a:p>
            <a:pPr algn="ctr"/>
            <a:r>
              <a:rPr lang="en-US" dirty="0"/>
              <a:t>Team-work</a:t>
            </a:r>
          </a:p>
          <a:p>
            <a:pPr algn="ctr"/>
            <a:r>
              <a:rPr lang="en-US" dirty="0"/>
              <a:t>Time constraints</a:t>
            </a:r>
          </a:p>
          <a:p>
            <a:pPr algn="ctr"/>
            <a:r>
              <a:rPr lang="en-US" dirty="0"/>
              <a:t>Recognition</a:t>
            </a:r>
          </a:p>
          <a:p>
            <a:pPr algn="ctr"/>
            <a:r>
              <a:rPr lang="en-US" dirty="0"/>
              <a:t>Rewards</a:t>
            </a:r>
          </a:p>
        </p:txBody>
      </p:sp>
    </p:spTree>
    <p:extLst>
      <p:ext uri="{BB962C8B-B14F-4D97-AF65-F5344CB8AC3E}">
        <p14:creationId xmlns:p14="http://schemas.microsoft.com/office/powerpoint/2010/main" val="39992538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1B4079A9-AC26-4A46-9B26-EB45A70AFA37}"/>
              </a:ext>
            </a:extLst>
          </p:cNvPr>
          <p:cNvSpPr txBox="1">
            <a:spLocks/>
          </p:cNvSpPr>
          <p:nvPr/>
        </p:nvSpPr>
        <p:spPr>
          <a:xfrm>
            <a:off x="1208512" y="2031003"/>
            <a:ext cx="10282302" cy="344494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500" dirty="0">
                <a:solidFill>
                  <a:schemeClr val="accent1"/>
                </a:solidFill>
              </a:rPr>
              <a:t>Why Gamification Works</a:t>
            </a:r>
            <a:r>
              <a:rPr lang="en-US" dirty="0">
                <a:solidFill>
                  <a:schemeClr val="accent1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en-US" sz="3200" dirty="0">
                <a:solidFill>
                  <a:schemeClr val="accent1"/>
                </a:solidFill>
                <a:latin typeface="Lato Light" charset="0"/>
                <a:ea typeface="Lato Light" charset="0"/>
                <a:cs typeface="Lato Light" charset="0"/>
              </a:rPr>
              <a:t>Improves sales performance by </a:t>
            </a:r>
            <a:r>
              <a:rPr lang="en-US" sz="3200" b="1" dirty="0">
                <a:solidFill>
                  <a:schemeClr val="accent1"/>
                </a:solidFill>
                <a:latin typeface="Lato Light" charset="0"/>
                <a:ea typeface="Lato Light" charset="0"/>
                <a:cs typeface="Lato Light" charset="0"/>
              </a:rPr>
              <a:t>engaging reps</a:t>
            </a:r>
            <a:r>
              <a:rPr lang="en-US" sz="3200" dirty="0">
                <a:solidFill>
                  <a:schemeClr val="accent1"/>
                </a:solidFill>
                <a:latin typeface="Lato Light" charset="0"/>
                <a:ea typeface="Lato Light" charset="0"/>
                <a:cs typeface="Lato Light" charset="0"/>
              </a:rPr>
              <a:t>, </a:t>
            </a:r>
            <a:r>
              <a:rPr lang="en-US" sz="3200" b="1" dirty="0">
                <a:solidFill>
                  <a:schemeClr val="accent1"/>
                </a:solidFill>
                <a:latin typeface="Lato Light" charset="0"/>
                <a:ea typeface="Lato Light" charset="0"/>
                <a:cs typeface="Lato Light" charset="0"/>
              </a:rPr>
              <a:t>providing visibility </a:t>
            </a:r>
            <a:r>
              <a:rPr lang="en-US" sz="3200" dirty="0">
                <a:solidFill>
                  <a:schemeClr val="accent1"/>
                </a:solidFill>
                <a:latin typeface="Lato Light" charset="0"/>
                <a:ea typeface="Lato Light" charset="0"/>
                <a:cs typeface="Lato Light" charset="0"/>
              </a:rPr>
              <a:t>to reps and managers, and creating a </a:t>
            </a:r>
            <a:r>
              <a:rPr lang="en-US" sz="3200" b="1" dirty="0">
                <a:solidFill>
                  <a:schemeClr val="accent1"/>
                </a:solidFill>
                <a:latin typeface="Lato Light" charset="0"/>
                <a:ea typeface="Lato Light" charset="0"/>
                <a:cs typeface="Lato Light" charset="0"/>
              </a:rPr>
              <a:t>culture of praise</a:t>
            </a:r>
            <a:r>
              <a:rPr lang="en-US" sz="3200" dirty="0">
                <a:solidFill>
                  <a:schemeClr val="accent1"/>
                </a:solidFill>
                <a:latin typeface="Lato Light" charset="0"/>
                <a:ea typeface="Lato Light" charset="0"/>
                <a:cs typeface="Lato Light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45494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1DA5A6-43A0-4F91-817C-80FC9F939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4ECB81-C2B6-49A9-84AD-4DC5673E8F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Call monitoring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/>
              <a:t>Playbooks reports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Current team performance | review reports in SFDC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Email templates &amp; Play strategy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Best practices to drive improved performance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Recommended support plan</a:t>
            </a:r>
          </a:p>
          <a:p>
            <a:pPr marL="742950" lvl="2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1707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1B4079A9-AC26-4A46-9B26-EB45A70AFA37}"/>
              </a:ext>
            </a:extLst>
          </p:cNvPr>
          <p:cNvSpPr txBox="1">
            <a:spLocks/>
          </p:cNvSpPr>
          <p:nvPr/>
        </p:nvSpPr>
        <p:spPr>
          <a:xfrm>
            <a:off x="1208512" y="2820712"/>
            <a:ext cx="10282302" cy="89507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5400" dirty="0"/>
              <a:t>Example Gamification Strategy</a:t>
            </a:r>
          </a:p>
        </p:txBody>
      </p:sp>
    </p:spTree>
    <p:extLst>
      <p:ext uri="{BB962C8B-B14F-4D97-AF65-F5344CB8AC3E}">
        <p14:creationId xmlns:p14="http://schemas.microsoft.com/office/powerpoint/2010/main" val="9742122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377951" y="24291"/>
            <a:ext cx="11436096" cy="1267509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4000" dirty="0">
                <a:solidFill>
                  <a:schemeClr val="accent1"/>
                </a:solidFill>
              </a:rPr>
              <a:t>Gamification Calendar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838199" y="1761868"/>
          <a:ext cx="10515602" cy="434477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5016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16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16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16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016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0162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0583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793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Sun</a:t>
                      </a:r>
                      <a:endParaRPr lang="en-US" sz="11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8890" marR="27305" marT="0" marB="0" anchor="b"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Mon</a:t>
                      </a:r>
                      <a:endParaRPr lang="en-US" sz="11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8890" marR="27305" marT="0" marB="0" anchor="b"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Tue</a:t>
                      </a:r>
                      <a:endParaRPr lang="en-US" sz="11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8890" marR="27305" marT="0" marB="0" anchor="b"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Wed</a:t>
                      </a:r>
                      <a:endParaRPr lang="en-US" sz="11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8890" marR="27305" marT="0" marB="0" anchor="b"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Thu</a:t>
                      </a:r>
                      <a:endParaRPr lang="en-US" sz="11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8890" marR="27305" marT="0" marB="0" anchor="b"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Fri</a:t>
                      </a:r>
                      <a:endParaRPr lang="en-US" sz="11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8890" marR="27305" marT="0" marB="0" anchor="b"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Sat</a:t>
                      </a:r>
                      <a:endParaRPr lang="en-US" sz="11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8890" marR="27305" marT="0" marB="0" anchor="b"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30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</a:p>
                  </a:txBody>
                  <a:tcPr marL="8890" marR="27305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</a:endParaRPr>
                    </a:p>
                  </a:txBody>
                  <a:tcPr marL="8890" marR="27305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</a:endParaRPr>
                    </a:p>
                  </a:txBody>
                  <a:tcPr marL="8890" marR="27305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</a:endParaRPr>
                    </a:p>
                  </a:txBody>
                  <a:tcPr marL="8890" marR="27305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</a:endParaRPr>
                    </a:p>
                  </a:txBody>
                  <a:tcPr marL="8890" marR="27305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</a:endParaRPr>
                    </a:p>
                  </a:txBody>
                  <a:tcPr marL="8890" marR="27305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6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endParaRPr lang="en-US" sz="10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charset="0"/>
                      </a:endParaRPr>
                    </a:p>
                  </a:txBody>
                  <a:tcPr marL="8890" marR="27305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307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7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endParaRPr lang="en-US" sz="10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charset="0"/>
                      </a:endParaRPr>
                    </a:p>
                  </a:txBody>
                  <a:tcPr marL="8890" marR="27305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</a:endParaRPr>
                    </a:p>
                  </a:txBody>
                  <a:tcPr marL="8890" marR="27305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</a:endParaRPr>
                    </a:p>
                  </a:txBody>
                  <a:tcPr marL="8890" marR="27305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</a:endParaRPr>
                    </a:p>
                  </a:txBody>
                  <a:tcPr marL="8890" marR="27305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</a:endParaRPr>
                    </a:p>
                  </a:txBody>
                  <a:tcPr marL="8890" marR="27305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</a:endParaRPr>
                    </a:p>
                  </a:txBody>
                  <a:tcPr marL="8890" marR="27305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13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endParaRPr lang="en-US" sz="10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charset="0"/>
                      </a:endParaRPr>
                    </a:p>
                  </a:txBody>
                  <a:tcPr marL="8890" marR="27305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307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14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endParaRPr lang="en-US" sz="10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charset="0"/>
                      </a:endParaRPr>
                    </a:p>
                  </a:txBody>
                  <a:tcPr marL="8890" marR="27305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</a:endParaRPr>
                    </a:p>
                  </a:txBody>
                  <a:tcPr marL="8890" marR="27305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</a:endParaRPr>
                    </a:p>
                  </a:txBody>
                  <a:tcPr marL="8890" marR="27305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</a:endParaRPr>
                    </a:p>
                  </a:txBody>
                  <a:tcPr marL="8890" marR="27305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</a:endParaRPr>
                    </a:p>
                  </a:txBody>
                  <a:tcPr marL="8890" marR="27305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</a:endParaRPr>
                    </a:p>
                  </a:txBody>
                  <a:tcPr marL="8890" marR="27305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20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endParaRPr lang="en-US" sz="10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charset="0"/>
                      </a:endParaRPr>
                    </a:p>
                  </a:txBody>
                  <a:tcPr marL="8890" marR="27305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307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21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endParaRPr lang="en-US" sz="10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charset="0"/>
                      </a:endParaRPr>
                    </a:p>
                  </a:txBody>
                  <a:tcPr marL="8890" marR="27305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</a:endParaRPr>
                    </a:p>
                  </a:txBody>
                  <a:tcPr marL="8890" marR="27305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</a:endParaRPr>
                    </a:p>
                  </a:txBody>
                  <a:tcPr marL="8890" marR="27305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</a:endParaRPr>
                    </a:p>
                  </a:txBody>
                  <a:tcPr marL="8890" marR="27305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</a:endParaRPr>
                    </a:p>
                  </a:txBody>
                  <a:tcPr marL="8890" marR="27305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</a:endParaRPr>
                    </a:p>
                  </a:txBody>
                  <a:tcPr marL="8890" marR="27305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27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endParaRPr lang="en-US" sz="10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charset="0"/>
                      </a:endParaRPr>
                    </a:p>
                  </a:txBody>
                  <a:tcPr marL="8890" marR="27305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3307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28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endParaRPr lang="en-US" sz="10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charset="0"/>
                      </a:endParaRPr>
                    </a:p>
                  </a:txBody>
                  <a:tcPr marL="8890" marR="27305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29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</a:endParaRPr>
                    </a:p>
                  </a:txBody>
                  <a:tcPr marL="8890" marR="27305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</a:endParaRPr>
                    </a:p>
                  </a:txBody>
                  <a:tcPr marL="8890" marR="27305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31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</a:endParaRPr>
                    </a:p>
                  </a:txBody>
                  <a:tcPr marL="8890" marR="27305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solidFill>
                            <a:schemeClr val="tx2"/>
                          </a:solidFill>
                          <a:effectLst/>
                          <a:latin typeface="Lato" charset="0"/>
                          <a:ea typeface="Lato" charset="0"/>
                          <a:cs typeface="Lato" charset="0"/>
                        </a:rPr>
                        <a:t>Example Month</a:t>
                      </a:r>
                      <a:endParaRPr lang="en-US" sz="2800" dirty="0">
                        <a:solidFill>
                          <a:schemeClr val="tx2"/>
                        </a:solidFill>
                        <a:effectLst/>
                        <a:latin typeface="Lato" charset="0"/>
                        <a:ea typeface="Lato" charset="0"/>
                        <a:cs typeface="Lato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charset="0"/>
                      </a:endParaRPr>
                    </a:p>
                  </a:txBody>
                  <a:tcPr marL="8890" marR="27305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3842795" y="2450573"/>
            <a:ext cx="4490977" cy="243068"/>
          </a:xfrm>
          <a:prstGeom prst="rect">
            <a:avLst/>
          </a:prstGeom>
          <a:solidFill>
            <a:srgbClr val="FF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accent1"/>
                </a:solidFill>
              </a:rPr>
              <a:t>Self-source prospecting competition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3850511" y="3260812"/>
            <a:ext cx="4490977" cy="243068"/>
          </a:xfrm>
          <a:prstGeom prst="rect">
            <a:avLst/>
          </a:prstGeom>
          <a:solidFill>
            <a:schemeClr val="accent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Dials competition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3842794" y="4071051"/>
            <a:ext cx="4490977" cy="24306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Dials &amp; Talk Time points competition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850511" y="4892887"/>
            <a:ext cx="4490977" cy="24306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Dials &amp; Opps points competition</a:t>
            </a:r>
          </a:p>
        </p:txBody>
      </p:sp>
    </p:spTree>
    <p:extLst>
      <p:ext uri="{BB962C8B-B14F-4D97-AF65-F5344CB8AC3E}">
        <p14:creationId xmlns:p14="http://schemas.microsoft.com/office/powerpoint/2010/main" val="8024387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174" y="93659"/>
            <a:ext cx="10515600" cy="731520"/>
          </a:xfrm>
        </p:spPr>
        <p:txBody>
          <a:bodyPr/>
          <a:lstStyle/>
          <a:p>
            <a:r>
              <a:rPr lang="en-US" dirty="0"/>
              <a:t>Example Gamification Strategy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54105" y="825179"/>
          <a:ext cx="11301415" cy="58525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532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69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268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43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5948"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Lato" charset="0"/>
                          <a:ea typeface="Lato" charset="0"/>
                          <a:cs typeface="Lato" charset="0"/>
                        </a:rPr>
                        <a:t>Weekly Focus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Lato" charset="0"/>
                          <a:ea typeface="Lato" charset="0"/>
                          <a:cs typeface="Lato" charset="0"/>
                        </a:rPr>
                        <a:t>Day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Lato" charset="0"/>
                          <a:ea typeface="Lato" charset="0"/>
                          <a:cs typeface="Lato" charset="0"/>
                        </a:rPr>
                        <a:t>Games/Competitions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latin typeface="Lato" charset="0"/>
                        <a:ea typeface="Lato" charset="0"/>
                        <a:cs typeface="Lato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6218">
                <a:tc rowSpan="5">
                  <a:txBody>
                    <a:bodyPr/>
                    <a:lstStyle/>
                    <a:p>
                      <a:pPr marL="0" indent="0" algn="l" rtl="0" fontAlgn="b">
                        <a:buFont typeface="Arial" charset="0"/>
                        <a:buNone/>
                      </a:pP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Week 1: </a:t>
                      </a:r>
                    </a:p>
                    <a:p>
                      <a:pPr marL="0" indent="0" algn="l" rtl="0" fontAlgn="b">
                        <a:buFont typeface="Arial" charset="0"/>
                        <a:buNone/>
                      </a:pPr>
                      <a:r>
                        <a:rPr lang="en-US" sz="2800" kern="1200" baseline="0" dirty="0">
                          <a:solidFill>
                            <a:schemeClr val="dk1"/>
                          </a:solidFill>
                          <a:effectLst/>
                          <a:latin typeface="Lato" charset="0"/>
                          <a:ea typeface="+mn-ea"/>
                          <a:cs typeface="+mn-cs"/>
                        </a:rPr>
                        <a:t>Lead Acquisition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i="0" dirty="0">
                          <a:latin typeface="Lato" charset="0"/>
                          <a:ea typeface="Lato" charset="0"/>
                          <a:cs typeface="Lato" charset="0"/>
                        </a:rPr>
                        <a:t>Mon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l"/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Lato" charset="0"/>
                          <a:ea typeface="+mn-ea"/>
                          <a:cs typeface="+mn-cs"/>
                        </a:rPr>
                        <a:t>Self-source Prospecting:</a:t>
                      </a:r>
                    </a:p>
                    <a:p>
                      <a:pPr algn="l"/>
                      <a:r>
                        <a:rPr lang="en-US" sz="12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Reps must source at least 10 leads per day, adding new records into Playbooks. Team members will support each other to make sure everyone meets the goal. 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0">
                  <a:txBody>
                    <a:bodyPr/>
                    <a:lstStyle/>
                    <a:p>
                      <a:pPr algn="ctr"/>
                      <a:r>
                        <a:rPr lang="en-US" sz="2800" i="1" dirty="0">
                          <a:latin typeface="Lato" charset="0"/>
                          <a:ea typeface="Lato" charset="0"/>
                          <a:cs typeface="Lato" charset="0"/>
                        </a:rPr>
                        <a:t>Daily</a:t>
                      </a:r>
                      <a:r>
                        <a:rPr lang="en-US" sz="2800" i="1" baseline="0" dirty="0">
                          <a:latin typeface="Lato" charset="0"/>
                          <a:ea typeface="Lato" charset="0"/>
                          <a:cs typeface="Lato" charset="0"/>
                        </a:rPr>
                        <a:t> Power Hour</a:t>
                      </a:r>
                      <a:endParaRPr lang="en-US" sz="2800" i="1" dirty="0">
                        <a:latin typeface="Lato" charset="0"/>
                        <a:ea typeface="Lato" charset="0"/>
                        <a:cs typeface="Lato" charset="0"/>
                      </a:endParaRPr>
                    </a:p>
                  </a:txBody>
                  <a:tcPr vert="vert27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62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i="0" dirty="0">
                          <a:latin typeface="Lato" charset="0"/>
                          <a:ea typeface="Lato" charset="0"/>
                          <a:cs typeface="Lato" charset="0"/>
                        </a:rPr>
                        <a:t>Tues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62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i="0" dirty="0">
                          <a:latin typeface="Lato" charset="0"/>
                          <a:ea typeface="Lato" charset="0"/>
                          <a:cs typeface="Lato" charset="0"/>
                        </a:rPr>
                        <a:t>Wed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62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i="0" dirty="0">
                          <a:latin typeface="Lato" charset="0"/>
                          <a:ea typeface="Lato" charset="0"/>
                          <a:cs typeface="Lato" charset="0"/>
                        </a:rPr>
                        <a:t>Thu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946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i="0" dirty="0">
                          <a:latin typeface="Lato" charset="0"/>
                          <a:ea typeface="Lato" charset="0"/>
                          <a:cs typeface="Lato" charset="0"/>
                        </a:rPr>
                        <a:t>Fri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6218">
                <a:tc rowSpan="5">
                  <a:txBody>
                    <a:bodyPr/>
                    <a:lstStyle/>
                    <a:p>
                      <a:pPr marL="0" indent="0" algn="l" rtl="0" fontAlgn="b">
                        <a:buFont typeface="Arial" charset="0"/>
                        <a:buNone/>
                      </a:pPr>
                      <a:r>
                        <a:rPr lang="en-US" sz="2400" dirty="0">
                          <a:effectLst/>
                        </a:rPr>
                        <a:t>Week 2: 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en-US" sz="2800" baseline="0" dirty="0">
                          <a:effectLst/>
                          <a:latin typeface="Lato" charset="0"/>
                          <a:ea typeface="Lato" charset="0"/>
                          <a:cs typeface="Lato" charset="0"/>
                        </a:rPr>
                        <a:t>Effort &amp; Productivity</a:t>
                      </a:r>
                      <a:endParaRPr lang="en-US" sz="2800" dirty="0">
                        <a:effectLst/>
                        <a:latin typeface="Lato" charset="0"/>
                        <a:ea typeface="Lato" charset="0"/>
                        <a:cs typeface="Lato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i="0" dirty="0">
                          <a:solidFill>
                            <a:schemeClr val="tx1"/>
                          </a:solidFill>
                          <a:latin typeface="Lato" charset="0"/>
                          <a:ea typeface="Lato" charset="0"/>
                          <a:cs typeface="Lato" charset="0"/>
                        </a:rPr>
                        <a:t>Mon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Lato" charset="0"/>
                          <a:ea typeface="+mn-ea"/>
                          <a:cs typeface="+mn-cs"/>
                        </a:rPr>
                        <a:t>Playbooks Activities:</a:t>
                      </a:r>
                    </a:p>
                    <a:p>
                      <a:pPr algn="l"/>
                      <a:endParaRPr lang="en-US" sz="300" baseline="0" dirty="0"/>
                    </a:p>
                    <a:p>
                      <a:pPr algn="l"/>
                      <a:r>
                        <a:rPr lang="en-US" sz="1200" i="1" u="sng" baseline="0" dirty="0"/>
                        <a:t>Option 1:</a:t>
                      </a:r>
                      <a:r>
                        <a:rPr lang="en-US" sz="1200" baseline="0" dirty="0"/>
                        <a:t> The top </a:t>
                      </a:r>
                      <a:r>
                        <a:rPr lang="en-US" sz="1200" b="0" i="1" baseline="0" dirty="0"/>
                        <a:t>power hour activity generator </a:t>
                      </a:r>
                      <a:r>
                        <a:rPr lang="en-US" sz="1200" baseline="0" dirty="0"/>
                        <a:t>each day can enter their name in a drawing for movie tickets.</a:t>
                      </a:r>
                    </a:p>
                    <a:p>
                      <a:pPr algn="l"/>
                      <a:endParaRPr lang="en-US" sz="1200" baseline="0" dirty="0"/>
                    </a:p>
                    <a:p>
                      <a:pPr algn="l"/>
                      <a:r>
                        <a:rPr lang="en-US" sz="1200" i="1" u="sng" baseline="0" dirty="0"/>
                        <a:t>Option 2:</a:t>
                      </a:r>
                      <a:r>
                        <a:rPr lang="en-US" sz="1200" i="0" u="none" baseline="0" dirty="0"/>
                        <a:t> All or nothing! If every rep reaches at least 85 activities a day for the whole week, everyone on the team receives [insert awesome prize].  Everyone must make it. If one person doesn’t reach the goal, no one gets the [insert awesome prize]. </a:t>
                      </a:r>
                      <a:endParaRPr lang="en-US" sz="1200" i="1" u="sng" baseline="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62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i="0" dirty="0">
                          <a:solidFill>
                            <a:schemeClr val="tx1"/>
                          </a:solidFill>
                          <a:latin typeface="Lato" charset="0"/>
                          <a:ea typeface="Lato" charset="0"/>
                          <a:cs typeface="Lato" charset="0"/>
                        </a:rPr>
                        <a:t>Tues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i="0" dirty="0">
                          <a:solidFill>
                            <a:schemeClr val="tx1"/>
                          </a:solidFill>
                          <a:latin typeface="Lato" charset="0"/>
                          <a:ea typeface="Lato" charset="0"/>
                          <a:cs typeface="Lato" charset="0"/>
                        </a:rPr>
                        <a:t>Wed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86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i="0" dirty="0">
                          <a:solidFill>
                            <a:schemeClr val="tx1"/>
                          </a:solidFill>
                          <a:latin typeface="Lato" charset="0"/>
                          <a:ea typeface="Lato" charset="0"/>
                          <a:cs typeface="Lato" charset="0"/>
                        </a:rPr>
                        <a:t>Thu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62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i="0" dirty="0">
                          <a:solidFill>
                            <a:schemeClr val="tx1"/>
                          </a:solidFill>
                          <a:latin typeface="Lato" charset="0"/>
                          <a:ea typeface="Lato" charset="0"/>
                          <a:cs typeface="Lato" charset="0"/>
                        </a:rPr>
                        <a:t>Fri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en-US" sz="6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en-US" sz="6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6218">
                <a:tc rowSpan="5">
                  <a:txBody>
                    <a:bodyPr/>
                    <a:lstStyle/>
                    <a:p>
                      <a:pPr marL="285750" marR="0" lvl="0" indent="-2857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en-US" sz="2400" dirty="0">
                          <a:effectLst/>
                        </a:rPr>
                        <a:t>Week</a:t>
                      </a:r>
                      <a:r>
                        <a:rPr lang="en-US" sz="2400" baseline="0" dirty="0">
                          <a:effectLst/>
                        </a:rPr>
                        <a:t> 3: </a:t>
                      </a:r>
                    </a:p>
                    <a:p>
                      <a:pPr marL="285750" marR="0" lvl="0" indent="-2857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en-US" sz="2800" dirty="0">
                          <a:effectLst/>
                          <a:latin typeface="Lato" charset="0"/>
                          <a:ea typeface="Lato" charset="0"/>
                          <a:cs typeface="Lato" charset="0"/>
                        </a:rPr>
                        <a:t>Quality Conversations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i="0" dirty="0">
                          <a:solidFill>
                            <a:schemeClr val="tx1"/>
                          </a:solidFill>
                          <a:latin typeface="Lato" charset="0"/>
                          <a:ea typeface="Lato" charset="0"/>
                          <a:cs typeface="Lato" charset="0"/>
                        </a:rPr>
                        <a:t>Mon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l"/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Lato" charset="0"/>
                        </a:rPr>
                        <a:t>Talk Time: </a:t>
                      </a:r>
                    </a:p>
                    <a:p>
                      <a:pPr algn="l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Lato" charset="0"/>
                        </a:rPr>
                        <a:t>Winners are those in the top 3 for highest talk time.  </a:t>
                      </a:r>
                      <a:endParaRPr lang="en-US" sz="1200" dirty="0"/>
                    </a:p>
                    <a:p>
                      <a:pPr algn="l"/>
                      <a:endParaRPr lang="en-US" sz="12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62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i="0" dirty="0">
                          <a:solidFill>
                            <a:schemeClr val="tx1"/>
                          </a:solidFill>
                          <a:latin typeface="Lato" charset="0"/>
                          <a:ea typeface="Lato" charset="0"/>
                          <a:cs typeface="Lato" charset="0"/>
                        </a:rPr>
                        <a:t>Tues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62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i="0" dirty="0">
                          <a:solidFill>
                            <a:schemeClr val="tx1"/>
                          </a:solidFill>
                          <a:latin typeface="Lato" charset="0"/>
                          <a:ea typeface="Lato" charset="0"/>
                          <a:cs typeface="Lato" charset="0"/>
                        </a:rPr>
                        <a:t>Wed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62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i="0" dirty="0">
                          <a:solidFill>
                            <a:schemeClr val="tx1"/>
                          </a:solidFill>
                          <a:latin typeface="Lato" charset="0"/>
                          <a:ea typeface="Lato" charset="0"/>
                          <a:cs typeface="Lato" charset="0"/>
                        </a:rPr>
                        <a:t>Thu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62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i="0" dirty="0">
                          <a:solidFill>
                            <a:schemeClr val="tx1"/>
                          </a:solidFill>
                          <a:latin typeface="Lato" charset="0"/>
                          <a:ea typeface="Lato" charset="0"/>
                          <a:cs typeface="Lato" charset="0"/>
                        </a:rPr>
                        <a:t>Fri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6218">
                <a:tc rowSpan="5"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en-US" sz="2400" dirty="0"/>
                        <a:t>Weeks</a:t>
                      </a:r>
                      <a:r>
                        <a:rPr lang="en-US" sz="2400" baseline="0" dirty="0"/>
                        <a:t> 3-4: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en-US" sz="2800" baseline="0" dirty="0">
                          <a:effectLst/>
                          <a:latin typeface="Lato" charset="0"/>
                          <a:ea typeface="Lato" charset="0"/>
                          <a:cs typeface="Lato" charset="0"/>
                        </a:rPr>
                        <a:t>Opportunity Creation</a:t>
                      </a:r>
                      <a:endParaRPr lang="en-US" sz="2800" dirty="0">
                        <a:latin typeface="Lato" charset="0"/>
                        <a:ea typeface="Lato" charset="0"/>
                        <a:cs typeface="Lato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i="0" dirty="0">
                          <a:latin typeface="Lato" charset="0"/>
                          <a:ea typeface="Lato" charset="0"/>
                          <a:cs typeface="Lato" charset="0"/>
                        </a:rPr>
                        <a:t>Mon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latin typeface="Lato" charset="0"/>
                          <a:ea typeface="Lato" charset="0"/>
                          <a:cs typeface="Lato" charset="0"/>
                        </a:rPr>
                        <a:t>Opportunity + Dialing Machine:</a:t>
                      </a:r>
                    </a:p>
                    <a:p>
                      <a:pPr algn="l"/>
                      <a:endParaRPr lang="en-US" sz="500" dirty="0"/>
                    </a:p>
                    <a:p>
                      <a:pPr algn="l"/>
                      <a:r>
                        <a:rPr lang="en-US" sz="1600" dirty="0"/>
                        <a:t>(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This challenge actually begins week 3) </a:t>
                      </a:r>
                    </a:p>
                    <a:p>
                      <a:pPr algn="l"/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Winners are the top 3 reps who create the most opportunities in a two-week time-frame, but in order to qualify as a winner, the rep must have made at least 100 dials each of the previous weeks.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162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i="0" dirty="0">
                          <a:latin typeface="Lato" charset="0"/>
                          <a:ea typeface="Lato" charset="0"/>
                          <a:cs typeface="Lato" charset="0"/>
                        </a:rPr>
                        <a:t>Tues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162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i="0" dirty="0">
                          <a:latin typeface="Lato" charset="0"/>
                          <a:ea typeface="Lato" charset="0"/>
                          <a:cs typeface="Lato" charset="0"/>
                        </a:rPr>
                        <a:t>Wed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162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i="0" dirty="0">
                          <a:latin typeface="Lato" charset="0"/>
                          <a:ea typeface="Lato" charset="0"/>
                          <a:cs typeface="Lato" charset="0"/>
                        </a:rPr>
                        <a:t>Thu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162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i="0" dirty="0">
                          <a:latin typeface="Lato" charset="0"/>
                          <a:ea typeface="Lato" charset="0"/>
                          <a:cs typeface="Lato" charset="0"/>
                        </a:rPr>
                        <a:t>Fri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25342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088E1-E3EA-48C1-9417-E595E9470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3509" y="3197102"/>
            <a:ext cx="10515600" cy="731520"/>
          </a:xfrm>
        </p:spPr>
        <p:txBody>
          <a:bodyPr/>
          <a:lstStyle/>
          <a:p>
            <a:r>
              <a:rPr lang="en-US" dirty="0"/>
              <a:t>Baseline &amp; Lift</a:t>
            </a:r>
          </a:p>
        </p:txBody>
      </p:sp>
    </p:spTree>
    <p:extLst>
      <p:ext uri="{BB962C8B-B14F-4D97-AF65-F5344CB8AC3E}">
        <p14:creationId xmlns:p14="http://schemas.microsoft.com/office/powerpoint/2010/main" val="34111151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Baseline &amp; Lift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4154854" y="2002672"/>
          <a:ext cx="2736029" cy="40242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85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044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Baseline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Target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019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>
                        <a:solidFill>
                          <a:schemeClr val="tx1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4298">
                <a:tc>
                  <a:txBody>
                    <a:bodyPr/>
                    <a:lstStyle/>
                    <a:p>
                      <a:pPr algn="ctr"/>
                      <a:endParaRPr lang="en-US" sz="2200" dirty="0">
                        <a:solidFill>
                          <a:schemeClr val="tx1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>
                        <a:solidFill>
                          <a:schemeClr val="tx1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0199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429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0" kern="1200" dirty="0">
                        <a:solidFill>
                          <a:schemeClr val="tx1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>
                        <a:solidFill>
                          <a:schemeClr val="tx1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0" kern="1200" dirty="0">
                        <a:solidFill>
                          <a:schemeClr val="tx1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0199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4298">
                <a:tc>
                  <a:txBody>
                    <a:bodyPr/>
                    <a:lstStyle/>
                    <a:p>
                      <a:pPr algn="ctr"/>
                      <a:endParaRPr lang="en-US" sz="2200" dirty="0">
                        <a:solidFill>
                          <a:schemeClr val="tx1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>
                        <a:solidFill>
                          <a:schemeClr val="tx1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>
                        <a:solidFill>
                          <a:schemeClr val="tx1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0199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4477">
                <a:tc>
                  <a:txBody>
                    <a:bodyPr/>
                    <a:lstStyle/>
                    <a:p>
                      <a:pPr algn="ctr"/>
                      <a:endParaRPr lang="en-US" sz="2200" dirty="0">
                        <a:solidFill>
                          <a:schemeClr val="tx1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>
                        <a:solidFill>
                          <a:schemeClr val="tx1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>
                        <a:solidFill>
                          <a:schemeClr val="tx1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2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7858904"/>
                  </a:ext>
                </a:extLst>
              </a:tr>
              <a:tr h="164766">
                <a:tc>
                  <a:txBody>
                    <a:bodyPr/>
                    <a:lstStyle/>
                    <a:p>
                      <a:pPr algn="ctr"/>
                      <a:endParaRPr lang="en-US" sz="2200" dirty="0">
                        <a:solidFill>
                          <a:schemeClr val="tx1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>
                        <a:solidFill>
                          <a:schemeClr val="tx1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>
                        <a:solidFill>
                          <a:schemeClr val="tx1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786583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200" dirty="0">
                        <a:solidFill>
                          <a:schemeClr val="tx1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200" dirty="0">
                        <a:solidFill>
                          <a:schemeClr val="tx1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3582915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422680" y="2702550"/>
            <a:ext cx="1538173" cy="369332"/>
          </a:xfrm>
          <a:prstGeom prst="rect">
            <a:avLst/>
          </a:prstGeom>
          <a:solidFill>
            <a:srgbClr val="FFDF00"/>
          </a:solidFill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chemeClr val="accent1"/>
                </a:solidFill>
                <a:latin typeface="Lato" charset="0"/>
                <a:ea typeface="Lato" charset="0"/>
                <a:cs typeface="Lato" charset="0"/>
              </a:rPr>
              <a:t>Daily Dials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422680" y="3381841"/>
            <a:ext cx="1560043" cy="369332"/>
          </a:xfrm>
          <a:prstGeom prst="rect">
            <a:avLst/>
          </a:prstGeom>
          <a:solidFill>
            <a:srgbClr val="FFDF00"/>
          </a:solidFill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chemeClr val="accent1"/>
                </a:solidFill>
                <a:latin typeface="Lato" charset="0"/>
                <a:ea typeface="Lato" charset="0"/>
                <a:cs typeface="Lato" charset="0"/>
              </a:rPr>
              <a:t>Connects</a:t>
            </a:r>
            <a:endParaRPr lang="en-US" dirty="0">
              <a:solidFill>
                <a:schemeClr val="accent1"/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22680" y="4061132"/>
            <a:ext cx="1560043" cy="369332"/>
          </a:xfrm>
          <a:prstGeom prst="rect">
            <a:avLst/>
          </a:prstGeom>
          <a:solidFill>
            <a:srgbClr val="FFDF00"/>
          </a:solidFill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chemeClr val="accent1"/>
                </a:solidFill>
                <a:latin typeface="Lato" charset="0"/>
                <a:ea typeface="Lato" charset="0"/>
                <a:cs typeface="Lato" charset="0"/>
              </a:rPr>
              <a:t>Talk Time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E315D31-6253-4FAD-8B08-72ED0584B5EA}"/>
              </a:ext>
            </a:extLst>
          </p:cNvPr>
          <p:cNvSpPr txBox="1"/>
          <p:nvPr/>
        </p:nvSpPr>
        <p:spPr>
          <a:xfrm>
            <a:off x="2400810" y="4778359"/>
            <a:ext cx="1560043" cy="369332"/>
          </a:xfrm>
          <a:prstGeom prst="rect">
            <a:avLst/>
          </a:prstGeom>
          <a:solidFill>
            <a:srgbClr val="FFDF00"/>
          </a:solidFill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chemeClr val="accent1"/>
                </a:solidFill>
                <a:latin typeface="Lato" charset="0"/>
                <a:ea typeface="Lato" charset="0"/>
                <a:cs typeface="Lato" charset="0"/>
              </a:rPr>
              <a:t>Appointments</a:t>
            </a: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024EAEC0-E15B-45E4-A7AE-06ED8691957D}"/>
              </a:ext>
            </a:extLst>
          </p:cNvPr>
          <p:cNvGraphicFramePr>
            <a:graphicFrameLocks noGrp="1"/>
          </p:cNvGraphicFramePr>
          <p:nvPr/>
        </p:nvGraphicFramePr>
        <p:xfrm>
          <a:off x="7198438" y="2002672"/>
          <a:ext cx="1220923" cy="38305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09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11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Actual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3465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375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1" dirty="0">
                        <a:solidFill>
                          <a:srgbClr val="00B050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5377">
                <a:tc>
                  <a:txBody>
                    <a:bodyPr/>
                    <a:lstStyle/>
                    <a:p>
                      <a:pPr algn="ctr"/>
                      <a:endParaRPr lang="en-US" sz="800" b="0" dirty="0">
                        <a:solidFill>
                          <a:schemeClr val="tx1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196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1" kern="1200" dirty="0">
                        <a:solidFill>
                          <a:srgbClr val="00B050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/>
                      <a:endParaRPr lang="en-US" sz="800" b="0" dirty="0">
                        <a:solidFill>
                          <a:schemeClr val="tx1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algn="ctr"/>
                      <a:endParaRPr lang="en-US" sz="2200" b="0" kern="1200" dirty="0">
                        <a:solidFill>
                          <a:schemeClr val="tx1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5377">
                <a:tc>
                  <a:txBody>
                    <a:bodyPr/>
                    <a:lstStyle/>
                    <a:p>
                      <a:pPr algn="ctr"/>
                      <a:endParaRPr lang="en-US" sz="800" b="0" dirty="0">
                        <a:solidFill>
                          <a:schemeClr val="tx1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7997">
                <a:tc>
                  <a:txBody>
                    <a:bodyPr/>
                    <a:lstStyle/>
                    <a:p>
                      <a:pPr algn="ctr"/>
                      <a:endParaRPr lang="en-US" sz="2200" b="0" kern="1200" dirty="0">
                        <a:solidFill>
                          <a:schemeClr val="tx1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2016">
                <a:tc>
                  <a:txBody>
                    <a:bodyPr/>
                    <a:lstStyle/>
                    <a:p>
                      <a:pPr algn="ctr"/>
                      <a:endParaRPr lang="en-US" sz="800" b="0" dirty="0">
                        <a:solidFill>
                          <a:schemeClr val="tx1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3582915"/>
                  </a:ext>
                </a:extLst>
              </a:tr>
              <a:tr h="397997"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chemeClr val="tx1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5343134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971F5E6D-25D8-47BB-BC2F-B54A3D1B4511}"/>
              </a:ext>
            </a:extLst>
          </p:cNvPr>
          <p:cNvSpPr txBox="1"/>
          <p:nvPr/>
        </p:nvSpPr>
        <p:spPr>
          <a:xfrm>
            <a:off x="2413802" y="5423065"/>
            <a:ext cx="1560043" cy="369332"/>
          </a:xfrm>
          <a:prstGeom prst="rect">
            <a:avLst/>
          </a:prstGeom>
          <a:solidFill>
            <a:srgbClr val="FFDF00"/>
          </a:solidFill>
        </p:spPr>
        <p:txBody>
          <a:bodyPr wrap="none" rtlCol="0">
            <a:noAutofit/>
          </a:bodyPr>
          <a:lstStyle/>
          <a:p>
            <a:pPr algn="ctr"/>
            <a:r>
              <a:rPr lang="en-US" sz="1600" dirty="0" err="1">
                <a:solidFill>
                  <a:schemeClr val="accent1"/>
                </a:solidFill>
                <a:latin typeface="Lato" charset="0"/>
                <a:ea typeface="Lato" charset="0"/>
                <a:cs typeface="Lato" charset="0"/>
              </a:rPr>
              <a:t>Opps</a:t>
            </a:r>
            <a:r>
              <a:rPr lang="en-US" sz="1600" dirty="0">
                <a:solidFill>
                  <a:schemeClr val="accent1"/>
                </a:solidFill>
                <a:latin typeface="Lato" charset="0"/>
                <a:ea typeface="Lato" charset="0"/>
                <a:cs typeface="Lato" charset="0"/>
              </a:rPr>
              <a:t> Created</a:t>
            </a:r>
          </a:p>
        </p:txBody>
      </p:sp>
    </p:spTree>
    <p:extLst>
      <p:ext uri="{BB962C8B-B14F-4D97-AF65-F5344CB8AC3E}">
        <p14:creationId xmlns:p14="http://schemas.microsoft.com/office/powerpoint/2010/main" val="609208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088E1-E3EA-48C1-9417-E595E9470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3509" y="3197102"/>
            <a:ext cx="10515600" cy="731520"/>
          </a:xfrm>
        </p:spPr>
        <p:txBody>
          <a:bodyPr/>
          <a:lstStyle/>
          <a:p>
            <a:r>
              <a:rPr lang="en-US" dirty="0"/>
              <a:t>Recommended Support Plan</a:t>
            </a:r>
          </a:p>
        </p:txBody>
      </p:sp>
    </p:spTree>
    <p:extLst>
      <p:ext uri="{BB962C8B-B14F-4D97-AF65-F5344CB8AC3E}">
        <p14:creationId xmlns:p14="http://schemas.microsoft.com/office/powerpoint/2010/main" val="2894006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Recommended Playbooks Support plan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88828" y="2243471"/>
            <a:ext cx="10515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en-US" dirty="0"/>
          </a:p>
          <a:p>
            <a:pPr marL="342900" lvl="0" indent="-342900">
              <a:buFont typeface="+mj-lt"/>
              <a:buAutoNum type="arabicPeriod"/>
            </a:pPr>
            <a:endParaRPr lang="en-US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571228525"/>
              </p:ext>
            </p:extLst>
          </p:nvPr>
        </p:nvGraphicFramePr>
        <p:xfrm>
          <a:off x="1190847" y="1971325"/>
          <a:ext cx="10069032" cy="25581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35F058A8-9259-4FCF-9F38-611E8008FA53}"/>
              </a:ext>
            </a:extLst>
          </p:cNvPr>
          <p:cNvSpPr/>
          <p:nvPr/>
        </p:nvSpPr>
        <p:spPr>
          <a:xfrm>
            <a:off x="1212112" y="4234966"/>
            <a:ext cx="10069032" cy="5350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Available at all times:   </a:t>
            </a:r>
            <a:r>
              <a:rPr lang="en-US" dirty="0">
                <a:solidFill>
                  <a:schemeClr val="bg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http://www.helpcenter.xant.ai/</a:t>
            </a:r>
            <a:endParaRPr lang="en-US" i="1" dirty="0"/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B66C59F8-4F4F-43DE-8FBF-62770F849E40}"/>
              </a:ext>
            </a:extLst>
          </p:cNvPr>
          <p:cNvSpPr/>
          <p:nvPr/>
        </p:nvSpPr>
        <p:spPr>
          <a:xfrm>
            <a:off x="1631035" y="3812964"/>
            <a:ext cx="352697" cy="300446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A1261CF4-018C-41A8-BF48-5F20790440C1}"/>
              </a:ext>
            </a:extLst>
          </p:cNvPr>
          <p:cNvSpPr/>
          <p:nvPr/>
        </p:nvSpPr>
        <p:spPr>
          <a:xfrm>
            <a:off x="6901684" y="3812964"/>
            <a:ext cx="352697" cy="300446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370A532C-7C2B-4974-B67B-B2CCDB856166}"/>
              </a:ext>
            </a:extLst>
          </p:cNvPr>
          <p:cNvSpPr/>
          <p:nvPr/>
        </p:nvSpPr>
        <p:spPr>
          <a:xfrm>
            <a:off x="8658567" y="3812964"/>
            <a:ext cx="352697" cy="300446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E6798698-0846-4A4C-88D4-B543099EB6D3}"/>
              </a:ext>
            </a:extLst>
          </p:cNvPr>
          <p:cNvSpPr/>
          <p:nvPr/>
        </p:nvSpPr>
        <p:spPr>
          <a:xfrm>
            <a:off x="2240635" y="4422564"/>
            <a:ext cx="352697" cy="300446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7D915829-23A6-4F53-B149-3FC8FA625BAA}"/>
              </a:ext>
            </a:extLst>
          </p:cNvPr>
          <p:cNvSpPr/>
          <p:nvPr/>
        </p:nvSpPr>
        <p:spPr>
          <a:xfrm>
            <a:off x="10415451" y="3812964"/>
            <a:ext cx="352697" cy="300446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F176DDF5-4EFE-462E-B42B-D3E8501DBAC5}"/>
              </a:ext>
            </a:extLst>
          </p:cNvPr>
          <p:cNvSpPr/>
          <p:nvPr/>
        </p:nvSpPr>
        <p:spPr>
          <a:xfrm>
            <a:off x="5144801" y="3812964"/>
            <a:ext cx="352697" cy="300446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68C06258-FE2B-43DC-8DB4-F79B9452E0C3}"/>
              </a:ext>
            </a:extLst>
          </p:cNvPr>
          <p:cNvSpPr/>
          <p:nvPr/>
        </p:nvSpPr>
        <p:spPr>
          <a:xfrm>
            <a:off x="3387918" y="3812964"/>
            <a:ext cx="352697" cy="300446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5729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C468954-4D7F-4387-967B-611818006781}"/>
              </a:ext>
            </a:extLst>
          </p:cNvPr>
          <p:cNvSpPr txBox="1">
            <a:spLocks/>
          </p:cNvSpPr>
          <p:nvPr/>
        </p:nvSpPr>
        <p:spPr>
          <a:xfrm>
            <a:off x="4362450" y="3324225"/>
            <a:ext cx="3467100" cy="73152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defRPr>
            </a:lvl1pPr>
          </a:lstStyle>
          <a:p>
            <a:r>
              <a:rPr lang="en-US"/>
              <a:t>THANK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783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DD7D2-E69D-4E82-BB33-0698601473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Call Monitoring</a:t>
            </a:r>
          </a:p>
        </p:txBody>
      </p:sp>
    </p:spTree>
    <p:extLst>
      <p:ext uri="{BB962C8B-B14F-4D97-AF65-F5344CB8AC3E}">
        <p14:creationId xmlns:p14="http://schemas.microsoft.com/office/powerpoint/2010/main" val="3949090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31E53-8222-46A1-90E3-FFB1E81EF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 Monitoring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C9EE78-3E59-4784-8D50-087DCB7FCB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" r="44807" b="3413"/>
          <a:stretch/>
        </p:blipFill>
        <p:spPr>
          <a:xfrm>
            <a:off x="4178595" y="1869866"/>
            <a:ext cx="4954773" cy="46414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7B9E782-D61E-4586-9D7E-1140053ED7DF}"/>
              </a:ext>
            </a:extLst>
          </p:cNvPr>
          <p:cNvSpPr txBox="1"/>
          <p:nvPr/>
        </p:nvSpPr>
        <p:spPr>
          <a:xfrm>
            <a:off x="394291" y="2125788"/>
            <a:ext cx="359380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Using Call Monitoring:</a:t>
            </a: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Launch the Playbooks Manager web-app and click the "Call Monitoring" tab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Ensure your phone number is entered in Call Monitor settings (the gear next to search)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Click Join Call next to a rep who is actively on a call, select the desired monitoring action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Playbooks will call you at the number you entered in Call Monitor Settings to begin monitoring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Managers can switch between Listen, Whisper, and Barge as needed.</a:t>
            </a:r>
          </a:p>
          <a:p>
            <a:endParaRPr lang="en-US" sz="1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6A300F-85F8-4F6E-A7BE-8CEA3B3246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7581" y="1862435"/>
            <a:ext cx="2979157" cy="4641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0393F41-B830-4D29-90C2-0F7EEB16E4E8}"/>
              </a:ext>
            </a:extLst>
          </p:cNvPr>
          <p:cNvSpPr txBox="1"/>
          <p:nvPr/>
        </p:nvSpPr>
        <p:spPr>
          <a:xfrm>
            <a:off x="838200" y="1117019"/>
            <a:ext cx="1008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/>
              <a:t>One of the most effective ways you can help you team is by reviewing their actual performance, and pro-actively coaching in real-time</a:t>
            </a:r>
          </a:p>
        </p:txBody>
      </p:sp>
    </p:spTree>
    <p:extLst>
      <p:ext uri="{BB962C8B-B14F-4D97-AF65-F5344CB8AC3E}">
        <p14:creationId xmlns:p14="http://schemas.microsoft.com/office/powerpoint/2010/main" val="2621392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DD7D2-E69D-4E82-BB33-0698601473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Playbooks Reports</a:t>
            </a:r>
          </a:p>
        </p:txBody>
      </p:sp>
    </p:spTree>
    <p:extLst>
      <p:ext uri="{BB962C8B-B14F-4D97-AF65-F5344CB8AC3E}">
        <p14:creationId xmlns:p14="http://schemas.microsoft.com/office/powerpoint/2010/main" val="19132303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72C3E2-4E99-4B2B-BAB0-0D26BDA7A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Playbooks SFDC Reports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3A8D7C-2C29-4576-BC93-82E764B55A68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Calls by rep today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Talk time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Correct contact by time of day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Call result detailed view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Call Recordings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Play enrollment status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0525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C9543-F5E7-4796-9022-5059FE7EC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Playbooks Calls by Rep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3A5210-1D61-405C-87FE-152116B1307E}"/>
              </a:ext>
            </a:extLst>
          </p:cNvPr>
          <p:cNvSpPr txBox="1"/>
          <p:nvPr/>
        </p:nvSpPr>
        <p:spPr>
          <a:xfrm>
            <a:off x="838200" y="3176659"/>
            <a:ext cx="43332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How many calls are made by my team each day/week? </a:t>
            </a:r>
            <a:br>
              <a:rPr lang="en-US" sz="2400" dirty="0"/>
            </a:br>
            <a:endParaRPr lang="en-US" sz="2400" dirty="0"/>
          </a:p>
          <a:p>
            <a:endParaRPr lang="en-US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786BD0-B749-41FF-9309-666EA9A0EECD}"/>
              </a:ext>
            </a:extLst>
          </p:cNvPr>
          <p:cNvSpPr txBox="1"/>
          <p:nvPr/>
        </p:nvSpPr>
        <p:spPr>
          <a:xfrm>
            <a:off x="838200" y="1321044"/>
            <a:ext cx="44551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/>
              <a:t>The first step to hitting your number is ensuring consistent daily </a:t>
            </a:r>
            <a:r>
              <a:rPr lang="en-US" sz="2000" b="1" i="1" dirty="0"/>
              <a:t>effort</a:t>
            </a:r>
            <a:r>
              <a:rPr lang="en-US" sz="2000" i="1" dirty="0"/>
              <a:t> from the team. The fundamental measurement of </a:t>
            </a:r>
            <a:r>
              <a:rPr lang="en-US" sz="2000" b="1" i="1" dirty="0"/>
              <a:t>effort</a:t>
            </a:r>
            <a:r>
              <a:rPr lang="en-US" sz="2000" i="1" dirty="0"/>
              <a:t> is </a:t>
            </a:r>
            <a:r>
              <a:rPr lang="en-US" sz="2000" b="1" i="1" dirty="0"/>
              <a:t>dials</a:t>
            </a:r>
            <a:r>
              <a:rPr lang="en-US" sz="2000" i="1" dirty="0"/>
              <a:t> per day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0E11B3-96E6-42BC-B9CA-41CAFF3CC1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8369" y="850782"/>
            <a:ext cx="3923355" cy="5346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376760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C9543-F5E7-4796-9022-5059FE7EC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Talk Time by Rep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3A5210-1D61-405C-87FE-152116B1307E}"/>
              </a:ext>
            </a:extLst>
          </p:cNvPr>
          <p:cNvSpPr txBox="1"/>
          <p:nvPr/>
        </p:nvSpPr>
        <p:spPr>
          <a:xfrm>
            <a:off x="838200" y="3429000"/>
            <a:ext cx="43332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How much time have my reps actually been speaking with prospects? </a:t>
            </a:r>
            <a:br>
              <a:rPr lang="en-US" sz="2400" dirty="0"/>
            </a:br>
            <a:endParaRPr lang="en-US" sz="2400" dirty="0"/>
          </a:p>
          <a:p>
            <a:endParaRPr lang="en-US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215435-DE73-41A4-B80E-1133882BB9EC}"/>
              </a:ext>
            </a:extLst>
          </p:cNvPr>
          <p:cNvSpPr txBox="1"/>
          <p:nvPr/>
        </p:nvSpPr>
        <p:spPr>
          <a:xfrm>
            <a:off x="838200" y="1361957"/>
            <a:ext cx="50444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Talk time is a fundamental measurement of: </a:t>
            </a:r>
          </a:p>
          <a:p>
            <a:pPr marL="457200" indent="-457200">
              <a:buAutoNum type="arabicParenBoth"/>
            </a:pPr>
            <a:r>
              <a:rPr lang="en-US" i="1" dirty="0"/>
              <a:t>Rep effort </a:t>
            </a:r>
          </a:p>
          <a:p>
            <a:pPr marL="457200" indent="-457200">
              <a:buAutoNum type="arabicParenBoth"/>
            </a:pPr>
            <a:r>
              <a:rPr lang="en-US" i="1" dirty="0"/>
              <a:t>Properly structured schedule </a:t>
            </a:r>
          </a:p>
          <a:p>
            <a:pPr marL="457200" indent="-457200">
              <a:buAutoNum type="arabicParenBoth"/>
            </a:pPr>
            <a:r>
              <a:rPr lang="en-US" i="1" dirty="0"/>
              <a:t>Lead quality</a:t>
            </a:r>
          </a:p>
          <a:p>
            <a:pPr marL="457200" indent="-457200">
              <a:buAutoNum type="arabicParenBoth"/>
            </a:pPr>
            <a:r>
              <a:rPr lang="en-US" i="1" dirty="0"/>
              <a:t>Rep effectiveness / preparation / selling ability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268BB6-CED9-4EF0-A11E-5779352F3F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0562" y="456146"/>
            <a:ext cx="4099832" cy="60413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971399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C9543-F5E7-4796-9022-5059FE7EC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 Result Detailed View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3A5210-1D61-405C-87FE-152116B1307E}"/>
              </a:ext>
            </a:extLst>
          </p:cNvPr>
          <p:cNvSpPr txBox="1"/>
          <p:nvPr/>
        </p:nvSpPr>
        <p:spPr>
          <a:xfrm>
            <a:off x="838200" y="4099988"/>
            <a:ext cx="4333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What is the outcome of our phone calls?  </a:t>
            </a:r>
          </a:p>
          <a:p>
            <a:endParaRPr lang="en-US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1493B23-54FF-42EC-A108-5D93214E88A3}"/>
              </a:ext>
            </a:extLst>
          </p:cNvPr>
          <p:cNvSpPr txBox="1"/>
          <p:nvPr/>
        </p:nvSpPr>
        <p:spPr>
          <a:xfrm>
            <a:off x="838200" y="1321044"/>
            <a:ext cx="433324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/>
              <a:t>When launching Playbooks, an even distribution of call dispositions indicates proper use of the tool</a:t>
            </a:r>
          </a:p>
          <a:p>
            <a:endParaRPr lang="en-US" sz="2000" i="1" dirty="0"/>
          </a:p>
          <a:p>
            <a:r>
              <a:rPr lang="en-US" sz="2000" i="1" dirty="0"/>
              <a:t>After launch, knowing the results of your reps’ calls is an indicator of rep effectiveness and lead quality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ED537F-42A3-448B-8C73-2EC5CCB85C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096645"/>
            <a:ext cx="6000841" cy="52780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02807332"/>
      </p:ext>
    </p:extLst>
  </p:cSld>
  <p:clrMapOvr>
    <a:masterClrMapping/>
  </p:clrMapOvr>
</p:sld>
</file>

<file path=ppt/theme/theme1.xml><?xml version="1.0" encoding="utf-8"?>
<a:theme xmlns:a="http://schemas.openxmlformats.org/drawingml/2006/main" name="XANTtheme">
  <a:themeElements>
    <a:clrScheme name="XANTcolors 1">
      <a:dk1>
        <a:srgbClr val="000000"/>
      </a:dk1>
      <a:lt1>
        <a:srgbClr val="FFFFFF"/>
      </a:lt1>
      <a:dk2>
        <a:srgbClr val="162739"/>
      </a:dk2>
      <a:lt2>
        <a:srgbClr val="B1C5D2"/>
      </a:lt2>
      <a:accent1>
        <a:srgbClr val="162739"/>
      </a:accent1>
      <a:accent2>
        <a:srgbClr val="FFDE00"/>
      </a:accent2>
      <a:accent3>
        <a:srgbClr val="687F92"/>
      </a:accent3>
      <a:accent4>
        <a:srgbClr val="B1C5D2"/>
      </a:accent4>
      <a:accent5>
        <a:srgbClr val="DBE3E8"/>
      </a:accent5>
      <a:accent6>
        <a:srgbClr val="F3F7F8"/>
      </a:accent6>
      <a:hlink>
        <a:srgbClr val="162739"/>
      </a:hlink>
      <a:folHlink>
        <a:srgbClr val="687F9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laybooks for SFDC - Onboarding Kick-off" id="{FA96138E-C0E4-4CA9-85A2-F3785383F52E}" vid="{083E2ADB-C974-4EDA-B65C-B0D29A66FBE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Playbooks for SFDC - Onboarding Kick-off</Template>
  <TotalTime>13</TotalTime>
  <Words>814</Words>
  <Application>Microsoft Office PowerPoint</Application>
  <PresentationFormat>Widescreen</PresentationFormat>
  <Paragraphs>230</Paragraphs>
  <Slides>27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Arial</vt:lpstr>
      <vt:lpstr>Calibri</vt:lpstr>
      <vt:lpstr>Calibri Light</vt:lpstr>
      <vt:lpstr>Lato</vt:lpstr>
      <vt:lpstr>Lato Light</vt:lpstr>
      <vt:lpstr>Open Sans</vt:lpstr>
      <vt:lpstr>Roboto</vt:lpstr>
      <vt:lpstr>Roboto Light</vt:lpstr>
      <vt:lpstr>Roboto Medium</vt:lpstr>
      <vt:lpstr>XANTtheme</vt:lpstr>
      <vt:lpstr>Playbooks for SFDC Manager Training</vt:lpstr>
      <vt:lpstr>AGENDA</vt:lpstr>
      <vt:lpstr>Call Monitoring</vt:lpstr>
      <vt:lpstr>Call Monitoring</vt:lpstr>
      <vt:lpstr>Playbooks Reports</vt:lpstr>
      <vt:lpstr>Playbooks SFDC Reports</vt:lpstr>
      <vt:lpstr>Playbooks Calls by Rep</vt:lpstr>
      <vt:lpstr>Talk Time by Rep</vt:lpstr>
      <vt:lpstr>Call Result Detailed View</vt:lpstr>
      <vt:lpstr>Playbooks Call Recordings</vt:lpstr>
      <vt:lpstr>Play Enrollment Status by Play</vt:lpstr>
      <vt:lpstr>Play Enrollment Status by Rep</vt:lpstr>
      <vt:lpstr>Now Let’s review the reports in your CRM!</vt:lpstr>
      <vt:lpstr>Email Template &amp; Play Strategy</vt:lpstr>
      <vt:lpstr>Email Template &amp; Play Strategy</vt:lpstr>
      <vt:lpstr>Best Practices to drive improved performance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Example Gamification Strategy</vt:lpstr>
      <vt:lpstr>Baseline &amp; Lift</vt:lpstr>
      <vt:lpstr>Baseline &amp; Lift</vt:lpstr>
      <vt:lpstr>Recommended Support Plan</vt:lpstr>
      <vt:lpstr>Recommended Playbooks Support plan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Playbooks for SFDC Manager Training</dc:title>
  <dc:creator>Stuart Spieth</dc:creator>
  <cp:lastModifiedBy>Stuart Spieth</cp:lastModifiedBy>
  <cp:revision>5</cp:revision>
  <dcterms:created xsi:type="dcterms:W3CDTF">2019-11-05T00:06:49Z</dcterms:created>
  <dcterms:modified xsi:type="dcterms:W3CDTF">2019-11-05T00:20:42Z</dcterms:modified>
</cp:coreProperties>
</file>